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13" r:id="rId5"/>
    <p:sldId id="315" r:id="rId6"/>
    <p:sldId id="314" r:id="rId7"/>
    <p:sldId id="316" r:id="rId8"/>
    <p:sldId id="317" r:id="rId9"/>
    <p:sldId id="351" r:id="rId10"/>
    <p:sldId id="393" r:id="rId11"/>
    <p:sldId id="374" r:id="rId12"/>
    <p:sldId id="342" r:id="rId13"/>
    <p:sldId id="371" r:id="rId14"/>
    <p:sldId id="318" r:id="rId15"/>
    <p:sldId id="368" r:id="rId16"/>
    <p:sldId id="391" r:id="rId17"/>
    <p:sldId id="323" r:id="rId18"/>
    <p:sldId id="336" r:id="rId19"/>
    <p:sldId id="395" r:id="rId20"/>
    <p:sldId id="341" r:id="rId21"/>
    <p:sldId id="365" r:id="rId22"/>
    <p:sldId id="370" r:id="rId23"/>
    <p:sldId id="369" r:id="rId24"/>
    <p:sldId id="392" r:id="rId25"/>
    <p:sldId id="34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Ikonbibliotek" id="{F61B15CB-E69C-4CB5-AA72-A05734DDC4E7}">
          <p14:sldIdLst/>
        </p14:section>
        <p14:section name="Presentation" id="{B972C155-D5BF-46A7-B591-A42909CFC1FA}">
          <p14:sldIdLst>
            <p14:sldId id="313"/>
            <p14:sldId id="315"/>
            <p14:sldId id="314"/>
            <p14:sldId id="316"/>
            <p14:sldId id="317"/>
            <p14:sldId id="351"/>
            <p14:sldId id="393"/>
            <p14:sldId id="374"/>
            <p14:sldId id="342"/>
            <p14:sldId id="371"/>
            <p14:sldId id="318"/>
            <p14:sldId id="368"/>
            <p14:sldId id="391"/>
            <p14:sldId id="323"/>
            <p14:sldId id="336"/>
            <p14:sldId id="395"/>
            <p14:sldId id="341"/>
            <p14:sldId id="365"/>
            <p14:sldId id="370"/>
            <p14:sldId id="369"/>
            <p14:sldId id="392"/>
            <p14:sldId id="3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FF5A9E"/>
    <a:srgbClr val="FF4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76735" autoAdjust="0"/>
  </p:normalViewPr>
  <p:slideViewPr>
    <p:cSldViewPr snapToGrid="0">
      <p:cViewPr varScale="1">
        <p:scale>
          <a:sx n="48" d="100"/>
          <a:sy n="48" d="100"/>
        </p:scale>
        <p:origin x="860" y="36"/>
      </p:cViewPr>
      <p:guideLst/>
    </p:cSldViewPr>
  </p:slideViewPr>
  <p:outlineViewPr>
    <p:cViewPr>
      <p:scale>
        <a:sx n="33" d="100"/>
        <a:sy n="33" d="100"/>
      </p:scale>
      <p:origin x="0" y="-1144"/>
    </p:cViewPr>
  </p:outlineViewPr>
  <p:notesTextViewPr>
    <p:cViewPr>
      <p:scale>
        <a:sx n="160" d="100"/>
        <a:sy n="16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DA82D-6539-413B-B626-F531B4FD1E89}" type="datetimeFigureOut">
              <a:rPr lang="sv-SE" smtClean="0"/>
              <a:t>2023-03-07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C5A7C-BA19-4B63-A82C-ECEA3386B1C7}" type="slidenum">
              <a:rPr lang="sv-SE" smtClean="0"/>
              <a:t>‹#›</a:t>
            </a:fld>
            <a:endParaRPr lang="sv-SE"/>
          </a:p>
        </p:txBody>
      </p:sp>
    </p:spTree>
    <p:extLst>
      <p:ext uri="{BB962C8B-B14F-4D97-AF65-F5344CB8AC3E}">
        <p14:creationId xmlns:p14="http://schemas.microsoft.com/office/powerpoint/2010/main" val="25410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dirty="0">
              <a:solidFill>
                <a:schemeClr val="tx1"/>
              </a:solidFill>
              <a:effectLst/>
              <a:latin typeface="+mn-lt"/>
              <a:ea typeface="+mn-ea"/>
              <a:cs typeface="+mn-cs"/>
            </a:endParaRP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 </a:t>
            </a:r>
          </a:p>
          <a:p>
            <a:r>
              <a:rPr lang="sv-SE" sz="1200" b="0" i="0" u="none" strike="noStrike"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a:t>
            </a:fld>
            <a:endParaRPr lang="sv-SE"/>
          </a:p>
        </p:txBody>
      </p:sp>
    </p:spTree>
    <p:extLst>
      <p:ext uri="{BB962C8B-B14F-4D97-AF65-F5344CB8AC3E}">
        <p14:creationId xmlns:p14="http://schemas.microsoft.com/office/powerpoint/2010/main" val="427092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10</a:t>
            </a:fld>
            <a:endParaRPr lang="sv-SE"/>
          </a:p>
        </p:txBody>
      </p:sp>
    </p:spTree>
    <p:extLst>
      <p:ext uri="{BB962C8B-B14F-4D97-AF65-F5344CB8AC3E}">
        <p14:creationId xmlns:p14="http://schemas.microsoft.com/office/powerpoint/2010/main" val="334606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11</a:t>
            </a:fld>
            <a:endParaRPr lang="sv-SE"/>
          </a:p>
        </p:txBody>
      </p:sp>
    </p:spTree>
    <p:extLst>
      <p:ext uri="{BB962C8B-B14F-4D97-AF65-F5344CB8AC3E}">
        <p14:creationId xmlns:p14="http://schemas.microsoft.com/office/powerpoint/2010/main" val="257093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D10C5A7C-BA19-4B63-A82C-ECEA3386B1C7}" type="slidenum">
              <a:rPr lang="sv-SE" smtClean="0"/>
              <a:t>12</a:t>
            </a:fld>
            <a:endParaRPr lang="sv-SE"/>
          </a:p>
        </p:txBody>
      </p:sp>
    </p:spTree>
    <p:extLst>
      <p:ext uri="{BB962C8B-B14F-4D97-AF65-F5344CB8AC3E}">
        <p14:creationId xmlns:p14="http://schemas.microsoft.com/office/powerpoint/2010/main" val="369875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15</a:t>
            </a:fld>
            <a:endParaRPr lang="sv-SE"/>
          </a:p>
        </p:txBody>
      </p:sp>
    </p:spTree>
    <p:extLst>
      <p:ext uri="{BB962C8B-B14F-4D97-AF65-F5344CB8AC3E}">
        <p14:creationId xmlns:p14="http://schemas.microsoft.com/office/powerpoint/2010/main" val="2091545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16</a:t>
            </a:fld>
            <a:endParaRPr lang="sv-SE"/>
          </a:p>
        </p:txBody>
      </p:sp>
    </p:spTree>
    <p:extLst>
      <p:ext uri="{BB962C8B-B14F-4D97-AF65-F5344CB8AC3E}">
        <p14:creationId xmlns:p14="http://schemas.microsoft.com/office/powerpoint/2010/main" val="773170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17</a:t>
            </a:fld>
            <a:endParaRPr lang="sv-SE"/>
          </a:p>
        </p:txBody>
      </p:sp>
    </p:spTree>
    <p:extLst>
      <p:ext uri="{BB962C8B-B14F-4D97-AF65-F5344CB8AC3E}">
        <p14:creationId xmlns:p14="http://schemas.microsoft.com/office/powerpoint/2010/main" val="835466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18</a:t>
            </a:fld>
            <a:endParaRPr lang="sv-SE"/>
          </a:p>
        </p:txBody>
      </p:sp>
    </p:spTree>
    <p:extLst>
      <p:ext uri="{BB962C8B-B14F-4D97-AF65-F5344CB8AC3E}">
        <p14:creationId xmlns:p14="http://schemas.microsoft.com/office/powerpoint/2010/main" val="831578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5"/>
          </p:nvPr>
        </p:nvSpPr>
        <p:spPr/>
        <p:txBody>
          <a:bodyPr/>
          <a:lstStyle/>
          <a:p>
            <a:fld id="{D10C5A7C-BA19-4B63-A82C-ECEA3386B1C7}" type="slidenum">
              <a:rPr lang="sv-SE" smtClean="0"/>
              <a:t>19</a:t>
            </a:fld>
            <a:endParaRPr lang="sv-SE"/>
          </a:p>
        </p:txBody>
      </p:sp>
    </p:spTree>
    <p:extLst>
      <p:ext uri="{BB962C8B-B14F-4D97-AF65-F5344CB8AC3E}">
        <p14:creationId xmlns:p14="http://schemas.microsoft.com/office/powerpoint/2010/main" val="251279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20</a:t>
            </a:fld>
            <a:endParaRPr lang="sv-SE"/>
          </a:p>
        </p:txBody>
      </p:sp>
    </p:spTree>
    <p:extLst>
      <p:ext uri="{BB962C8B-B14F-4D97-AF65-F5344CB8AC3E}">
        <p14:creationId xmlns:p14="http://schemas.microsoft.com/office/powerpoint/2010/main" val="2234145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D10C5A7C-BA19-4B63-A82C-ECEA3386B1C7}" type="slidenum">
              <a:rPr lang="sv-SE" smtClean="0"/>
              <a:t>22</a:t>
            </a:fld>
            <a:endParaRPr lang="sv-SE"/>
          </a:p>
        </p:txBody>
      </p:sp>
    </p:spTree>
    <p:extLst>
      <p:ext uri="{BB962C8B-B14F-4D97-AF65-F5344CB8AC3E}">
        <p14:creationId xmlns:p14="http://schemas.microsoft.com/office/powerpoint/2010/main" val="326589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10C5A7C-BA19-4B63-A82C-ECEA3386B1C7}" type="slidenum">
              <a:rPr lang="sv-SE" smtClean="0"/>
              <a:t>2</a:t>
            </a:fld>
            <a:endParaRPr lang="sv-SE"/>
          </a:p>
        </p:txBody>
      </p:sp>
    </p:spTree>
    <p:extLst>
      <p:ext uri="{BB962C8B-B14F-4D97-AF65-F5344CB8AC3E}">
        <p14:creationId xmlns:p14="http://schemas.microsoft.com/office/powerpoint/2010/main" val="279445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3</a:t>
            </a:fld>
            <a:endParaRPr lang="sv-SE"/>
          </a:p>
        </p:txBody>
      </p:sp>
    </p:spTree>
    <p:extLst>
      <p:ext uri="{BB962C8B-B14F-4D97-AF65-F5344CB8AC3E}">
        <p14:creationId xmlns:p14="http://schemas.microsoft.com/office/powerpoint/2010/main" val="2142745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4</a:t>
            </a:fld>
            <a:endParaRPr lang="sv-SE"/>
          </a:p>
        </p:txBody>
      </p:sp>
    </p:spTree>
    <p:extLst>
      <p:ext uri="{BB962C8B-B14F-4D97-AF65-F5344CB8AC3E}">
        <p14:creationId xmlns:p14="http://schemas.microsoft.com/office/powerpoint/2010/main" val="90686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10C5A7C-BA19-4B63-A82C-ECEA3386B1C7}" type="slidenum">
              <a:rPr lang="sv-SE" smtClean="0"/>
              <a:t>5</a:t>
            </a:fld>
            <a:endParaRPr lang="sv-SE"/>
          </a:p>
        </p:txBody>
      </p:sp>
    </p:spTree>
    <p:extLst>
      <p:ext uri="{BB962C8B-B14F-4D97-AF65-F5344CB8AC3E}">
        <p14:creationId xmlns:p14="http://schemas.microsoft.com/office/powerpoint/2010/main" val="119848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6</a:t>
            </a:fld>
            <a:endParaRPr lang="sv-SE"/>
          </a:p>
        </p:txBody>
      </p:sp>
    </p:spTree>
    <p:extLst>
      <p:ext uri="{BB962C8B-B14F-4D97-AF65-F5344CB8AC3E}">
        <p14:creationId xmlns:p14="http://schemas.microsoft.com/office/powerpoint/2010/main" val="33003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7</a:t>
            </a:fld>
            <a:endParaRPr lang="sv-SE"/>
          </a:p>
        </p:txBody>
      </p:sp>
    </p:spTree>
    <p:extLst>
      <p:ext uri="{BB962C8B-B14F-4D97-AF65-F5344CB8AC3E}">
        <p14:creationId xmlns:p14="http://schemas.microsoft.com/office/powerpoint/2010/main" val="364535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8</a:t>
            </a:fld>
            <a:endParaRPr lang="sv-SE"/>
          </a:p>
        </p:txBody>
      </p:sp>
    </p:spTree>
    <p:extLst>
      <p:ext uri="{BB962C8B-B14F-4D97-AF65-F5344CB8AC3E}">
        <p14:creationId xmlns:p14="http://schemas.microsoft.com/office/powerpoint/2010/main" val="270150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0C5A7C-BA19-4B63-A82C-ECEA3386B1C7}" type="slidenum">
              <a:rPr lang="sv-SE" smtClean="0"/>
              <a:t>9</a:t>
            </a:fld>
            <a:endParaRPr lang="sv-SE"/>
          </a:p>
        </p:txBody>
      </p:sp>
    </p:spTree>
    <p:extLst>
      <p:ext uri="{BB962C8B-B14F-4D97-AF65-F5344CB8AC3E}">
        <p14:creationId xmlns:p14="http://schemas.microsoft.com/office/powerpoint/2010/main" val="3800144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1">
    <p:bg>
      <p:bgRef idx="1001">
        <a:schemeClr val="bg1"/>
      </p:bgRef>
    </p:bg>
    <p:spTree>
      <p:nvGrpSpPr>
        <p:cNvPr id="1" name=""/>
        <p:cNvGrpSpPr/>
        <p:nvPr/>
      </p:nvGrpSpPr>
      <p:grpSpPr>
        <a:xfrm>
          <a:off x="0" y="0"/>
          <a:ext cx="0" cy="0"/>
          <a:chOff x="0" y="0"/>
          <a:chExt cx="0" cy="0"/>
        </a:xfrm>
      </p:grpSpPr>
      <p:pic>
        <p:nvPicPr>
          <p:cNvPr id="5" name="Picture 4" descr="A picture containing close&#10;&#10;Description automatically generated">
            <a:extLst>
              <a:ext uri="{FF2B5EF4-FFF2-40B4-BE49-F238E27FC236}">
                <a16:creationId xmlns:a16="http://schemas.microsoft.com/office/drawing/2014/main" id="{3BAC83D6-DA6B-F748-BB99-42AF0909863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158"/>
            <a:ext cx="12203875" cy="6862157"/>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1776926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 Rosa">
    <p:bg>
      <p:bgPr>
        <a:solidFill>
          <a:srgbClr val="FFF5F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9">
            <a:extLst>
              <a:ext uri="{FF2B5EF4-FFF2-40B4-BE49-F238E27FC236}">
                <a16:creationId xmlns:a16="http://schemas.microsoft.com/office/drawing/2014/main" id="{921C60D4-DC2D-4B35-B425-B37DC06C4718}"/>
              </a:ext>
            </a:extLst>
          </p:cNvPr>
          <p:cNvSpPr>
            <a:spLocks noGrp="1"/>
          </p:cNvSpPr>
          <p:nvPr>
            <p:ph sz="quarter" idx="13"/>
          </p:nvPr>
        </p:nvSpPr>
        <p:spPr>
          <a:xfrm>
            <a:off x="8026401" y="2133600"/>
            <a:ext cx="3327399" cy="3381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1352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9">
            <a:extLst>
              <a:ext uri="{FF2B5EF4-FFF2-40B4-BE49-F238E27FC236}">
                <a16:creationId xmlns:a16="http://schemas.microsoft.com/office/drawing/2014/main" id="{091CB3C4-C29A-4D2D-8B64-A62921F305CE}"/>
              </a:ext>
            </a:extLst>
          </p:cNvPr>
          <p:cNvSpPr>
            <a:spLocks noGrp="1"/>
          </p:cNvSpPr>
          <p:nvPr>
            <p:ph sz="quarter" idx="13"/>
          </p:nvPr>
        </p:nvSpPr>
        <p:spPr>
          <a:xfrm>
            <a:off x="8026401" y="2133600"/>
            <a:ext cx="3327399" cy="3381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61480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 Gul">
    <p:bg>
      <p:bgPr>
        <a:solidFill>
          <a:srgbClr val="FFF8C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9">
            <a:extLst>
              <a:ext uri="{FF2B5EF4-FFF2-40B4-BE49-F238E27FC236}">
                <a16:creationId xmlns:a16="http://schemas.microsoft.com/office/drawing/2014/main" id="{4FBA41EA-9CED-4AB3-99E4-0EFABB1174E5}"/>
              </a:ext>
            </a:extLst>
          </p:cNvPr>
          <p:cNvSpPr>
            <a:spLocks noGrp="1"/>
          </p:cNvSpPr>
          <p:nvPr>
            <p:ph sz="quarter" idx="13"/>
          </p:nvPr>
        </p:nvSpPr>
        <p:spPr>
          <a:xfrm>
            <a:off x="8026401" y="2133600"/>
            <a:ext cx="3327399" cy="3381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9068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2"/>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601858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2"/>
                </a:solidFill>
              </a:defRPr>
            </a:lvl1pPr>
          </a:lstStyle>
          <a:p>
            <a:r>
              <a:rPr lang="sv-SE"/>
              <a:t>Klicka här för att ändra mall för rubrikformat</a:t>
            </a:r>
            <a:endParaRPr lang="sv-SE" dirty="0"/>
          </a:p>
        </p:txBody>
      </p:sp>
      <p:grpSp>
        <p:nvGrpSpPr>
          <p:cNvPr id="22" name="Bild 10">
            <a:extLst>
              <a:ext uri="{FF2B5EF4-FFF2-40B4-BE49-F238E27FC236}">
                <a16:creationId xmlns:a16="http://schemas.microsoft.com/office/drawing/2014/main" id="{F90D1F20-77A0-4A77-A229-D9D19CB20333}"/>
              </a:ext>
            </a:extLst>
          </p:cNvPr>
          <p:cNvGrpSpPr/>
          <p:nvPr userDrawn="1"/>
        </p:nvGrpSpPr>
        <p:grpSpPr>
          <a:xfrm>
            <a:off x="10546079" y="6296236"/>
            <a:ext cx="1062989" cy="231564"/>
            <a:chOff x="8372475" y="5959475"/>
            <a:chExt cx="3213734" cy="700087"/>
          </a:xfrm>
          <a:solidFill>
            <a:schemeClr val="tx1"/>
          </a:solidFill>
        </p:grpSpPr>
        <p:sp>
          <p:nvSpPr>
            <p:cNvPr id="23" name="Frihandsfigur: Form 22">
              <a:extLst>
                <a:ext uri="{FF2B5EF4-FFF2-40B4-BE49-F238E27FC236}">
                  <a16:creationId xmlns:a16="http://schemas.microsoft.com/office/drawing/2014/main" id="{0EA344B0-214A-4DEE-B8F5-A2BE3CAEC575}"/>
                </a:ext>
              </a:extLst>
            </p:cNvPr>
            <p:cNvSpPr/>
            <p:nvPr/>
          </p:nvSpPr>
          <p:spPr>
            <a:xfrm>
              <a:off x="9373552" y="6159500"/>
              <a:ext cx="266700" cy="314325"/>
            </a:xfrm>
            <a:custGeom>
              <a:avLst/>
              <a:gdLst>
                <a:gd name="connsiteX0" fmla="*/ 134302 w 266700"/>
                <a:gd name="connsiteY0" fmla="*/ 235268 h 314325"/>
                <a:gd name="connsiteX1" fmla="*/ 133350 w 266700"/>
                <a:gd name="connsiteY1" fmla="*/ 235268 h 314325"/>
                <a:gd name="connsiteX2" fmla="*/ 88583 w 266700"/>
                <a:gd name="connsiteY2" fmla="*/ 0 h 314325"/>
                <a:gd name="connsiteX3" fmla="*/ 0 w 266700"/>
                <a:gd name="connsiteY3" fmla="*/ 0 h 314325"/>
                <a:gd name="connsiteX4" fmla="*/ 82868 w 266700"/>
                <a:gd name="connsiteY4" fmla="*/ 314325 h 314325"/>
                <a:gd name="connsiteX5" fmla="*/ 180023 w 266700"/>
                <a:gd name="connsiteY5" fmla="*/ 314325 h 314325"/>
                <a:gd name="connsiteX6" fmla="*/ 266700 w 266700"/>
                <a:gd name="connsiteY6" fmla="*/ 0 h 314325"/>
                <a:gd name="connsiteX7" fmla="*/ 180975 w 266700"/>
                <a:gd name="connsiteY7"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14325">
                  <a:moveTo>
                    <a:pt x="134302" y="235268"/>
                  </a:moveTo>
                  <a:lnTo>
                    <a:pt x="133350" y="235268"/>
                  </a:lnTo>
                  <a:lnTo>
                    <a:pt x="88583" y="0"/>
                  </a:lnTo>
                  <a:lnTo>
                    <a:pt x="0" y="0"/>
                  </a:lnTo>
                  <a:lnTo>
                    <a:pt x="82868" y="314325"/>
                  </a:lnTo>
                  <a:lnTo>
                    <a:pt x="180023" y="314325"/>
                  </a:lnTo>
                  <a:lnTo>
                    <a:pt x="266700" y="0"/>
                  </a:lnTo>
                  <a:lnTo>
                    <a:pt x="180975" y="0"/>
                  </a:lnTo>
                  <a:close/>
                </a:path>
              </a:pathLst>
            </a:custGeom>
            <a:grpFill/>
            <a:ln w="9525"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7CABDFCD-CB11-4653-93C0-4228E08C2691}"/>
                </a:ext>
              </a:extLst>
            </p:cNvPr>
            <p:cNvSpPr/>
            <p:nvPr/>
          </p:nvSpPr>
          <p:spPr>
            <a:xfrm>
              <a:off x="9645967"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8 w 252412"/>
                <a:gd name="connsiteY11" fmla="*/ 280035 h 327660"/>
                <a:gd name="connsiteX12" fmla="*/ 170498 w 252412"/>
                <a:gd name="connsiteY12" fmla="*/ 321945 h 327660"/>
                <a:gd name="connsiteX13" fmla="*/ 252413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3" y="0"/>
                    <a:pt x="121920" y="0"/>
                  </a:cubicBezTo>
                  <a:cubicBezTo>
                    <a:pt x="88583" y="0"/>
                    <a:pt x="60008" y="5715"/>
                    <a:pt x="40005" y="20955"/>
                  </a:cubicBezTo>
                  <a:cubicBezTo>
                    <a:pt x="19050" y="35243"/>
                    <a:pt x="7620" y="60008"/>
                    <a:pt x="7620" y="97155"/>
                  </a:cubicBezTo>
                  <a:lnTo>
                    <a:pt x="93345" y="97155"/>
                  </a:lnTo>
                  <a:cubicBezTo>
                    <a:pt x="93345" y="72390"/>
                    <a:pt x="96203"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8" y="312420"/>
                    <a:pt x="165735" y="280035"/>
                  </a:cubicBezTo>
                  <a:lnTo>
                    <a:pt x="166688" y="280035"/>
                  </a:lnTo>
                  <a:lnTo>
                    <a:pt x="170498" y="321945"/>
                  </a:lnTo>
                  <a:lnTo>
                    <a:pt x="252413"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2926069B-33A2-4BC1-BCAC-A6C7391B7D37}"/>
                </a:ext>
              </a:extLst>
            </p:cNvPr>
            <p:cNvSpPr/>
            <p:nvPr/>
          </p:nvSpPr>
          <p:spPr>
            <a:xfrm>
              <a:off x="9685972" y="6038532"/>
              <a:ext cx="69532" cy="67627"/>
            </a:xfrm>
            <a:custGeom>
              <a:avLst/>
              <a:gdLst>
                <a:gd name="connsiteX0" fmla="*/ 0 w 69532"/>
                <a:gd name="connsiteY0" fmla="*/ 0 h 67627"/>
                <a:gd name="connsiteX1" fmla="*/ 69532 w 69532"/>
                <a:gd name="connsiteY1" fmla="*/ 0 h 67627"/>
                <a:gd name="connsiteX2" fmla="*/ 69532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2" y="0"/>
                  </a:lnTo>
                  <a:lnTo>
                    <a:pt x="69532" y="67628"/>
                  </a:lnTo>
                  <a:lnTo>
                    <a:pt x="0" y="67628"/>
                  </a:lnTo>
                  <a:close/>
                </a:path>
              </a:pathLst>
            </a:custGeom>
            <a:grpFill/>
            <a:ln w="9525"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6A2DC9D-15DA-445D-A9DF-40D1E20507A3}"/>
                </a:ext>
              </a:extLst>
            </p:cNvPr>
            <p:cNvSpPr/>
            <p:nvPr/>
          </p:nvSpPr>
          <p:spPr>
            <a:xfrm>
              <a:off x="9796462" y="6038532"/>
              <a:ext cx="69532" cy="67627"/>
            </a:xfrm>
            <a:custGeom>
              <a:avLst/>
              <a:gdLst>
                <a:gd name="connsiteX0" fmla="*/ 0 w 69532"/>
                <a:gd name="connsiteY0" fmla="*/ 0 h 67627"/>
                <a:gd name="connsiteX1" fmla="*/ 69533 w 69532"/>
                <a:gd name="connsiteY1" fmla="*/ 0 h 67627"/>
                <a:gd name="connsiteX2" fmla="*/ 69533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3" y="0"/>
                  </a:lnTo>
                  <a:lnTo>
                    <a:pt x="69533" y="67628"/>
                  </a:lnTo>
                  <a:lnTo>
                    <a:pt x="0" y="67628"/>
                  </a:lnTo>
                  <a:close/>
                </a:path>
              </a:pathLst>
            </a:custGeom>
            <a:grpFill/>
            <a:ln w="9525"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1A0BA76-376A-4B71-9C2B-B525A4D6E95D}"/>
                </a:ext>
              </a:extLst>
            </p:cNvPr>
            <p:cNvSpPr/>
            <p:nvPr/>
          </p:nvSpPr>
          <p:spPr>
            <a:xfrm>
              <a:off x="9924739" y="6153784"/>
              <a:ext cx="241292" cy="327659"/>
            </a:xfrm>
            <a:custGeom>
              <a:avLst/>
              <a:gdLst>
                <a:gd name="connsiteX0" fmla="*/ 86035 w 241292"/>
                <a:gd name="connsiteY0" fmla="*/ 81915 h 327659"/>
                <a:gd name="connsiteX1" fmla="*/ 115563 w 241292"/>
                <a:gd name="connsiteY1" fmla="*/ 48578 h 327659"/>
                <a:gd name="connsiteX2" fmla="*/ 138423 w 241292"/>
                <a:gd name="connsiteY2" fmla="*/ 55245 h 327659"/>
                <a:gd name="connsiteX3" fmla="*/ 146995 w 241292"/>
                <a:gd name="connsiteY3" fmla="*/ 96203 h 327659"/>
                <a:gd name="connsiteX4" fmla="*/ 232720 w 241292"/>
                <a:gd name="connsiteY4" fmla="*/ 96203 h 327659"/>
                <a:gd name="connsiteX5" fmla="*/ 124135 w 241292"/>
                <a:gd name="connsiteY5" fmla="*/ 0 h 327659"/>
                <a:gd name="connsiteX6" fmla="*/ 310 w 241292"/>
                <a:gd name="connsiteY6" fmla="*/ 88583 h 327659"/>
                <a:gd name="connsiteX7" fmla="*/ 154615 w 241292"/>
                <a:gd name="connsiteY7" fmla="*/ 240983 h 327659"/>
                <a:gd name="connsiteX8" fmla="*/ 122230 w 241292"/>
                <a:gd name="connsiteY8" fmla="*/ 273368 h 327659"/>
                <a:gd name="connsiteX9" fmla="*/ 90798 w 241292"/>
                <a:gd name="connsiteY9" fmla="*/ 258128 h 327659"/>
                <a:gd name="connsiteX10" fmla="*/ 86035 w 241292"/>
                <a:gd name="connsiteY10" fmla="*/ 220028 h 327659"/>
                <a:gd name="connsiteX11" fmla="*/ 310 w 241292"/>
                <a:gd name="connsiteY11" fmla="*/ 220028 h 327659"/>
                <a:gd name="connsiteX12" fmla="*/ 123183 w 241292"/>
                <a:gd name="connsiteY12" fmla="*/ 327660 h 327659"/>
                <a:gd name="connsiteX13" fmla="*/ 241293 w 241292"/>
                <a:gd name="connsiteY13" fmla="*/ 231458 h 327659"/>
                <a:gd name="connsiteX14" fmla="*/ 86035 w 241292"/>
                <a:gd name="connsiteY14" fmla="*/ 8191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292" h="327659">
                  <a:moveTo>
                    <a:pt x="86035" y="81915"/>
                  </a:moveTo>
                  <a:cubicBezTo>
                    <a:pt x="86035" y="60960"/>
                    <a:pt x="96513" y="48578"/>
                    <a:pt x="115563" y="48578"/>
                  </a:cubicBezTo>
                  <a:cubicBezTo>
                    <a:pt x="125088" y="48578"/>
                    <a:pt x="132708" y="49530"/>
                    <a:pt x="138423" y="55245"/>
                  </a:cubicBezTo>
                  <a:cubicBezTo>
                    <a:pt x="145090" y="60960"/>
                    <a:pt x="146995" y="74295"/>
                    <a:pt x="146995" y="96203"/>
                  </a:cubicBezTo>
                  <a:lnTo>
                    <a:pt x="232720" y="96203"/>
                  </a:lnTo>
                  <a:cubicBezTo>
                    <a:pt x="237483" y="28575"/>
                    <a:pt x="183190" y="0"/>
                    <a:pt x="124135" y="0"/>
                  </a:cubicBezTo>
                  <a:cubicBezTo>
                    <a:pt x="66985" y="0"/>
                    <a:pt x="310" y="20955"/>
                    <a:pt x="310" y="88583"/>
                  </a:cubicBezTo>
                  <a:cubicBezTo>
                    <a:pt x="310" y="188595"/>
                    <a:pt x="154615" y="174308"/>
                    <a:pt x="154615" y="240983"/>
                  </a:cubicBezTo>
                  <a:cubicBezTo>
                    <a:pt x="154615" y="261938"/>
                    <a:pt x="139375" y="273368"/>
                    <a:pt x="122230" y="273368"/>
                  </a:cubicBezTo>
                  <a:cubicBezTo>
                    <a:pt x="105085" y="273368"/>
                    <a:pt x="95560" y="268605"/>
                    <a:pt x="90798" y="258128"/>
                  </a:cubicBezTo>
                  <a:cubicBezTo>
                    <a:pt x="86035" y="248603"/>
                    <a:pt x="86035" y="234315"/>
                    <a:pt x="86035" y="220028"/>
                  </a:cubicBezTo>
                  <a:lnTo>
                    <a:pt x="310" y="220028"/>
                  </a:lnTo>
                  <a:cubicBezTo>
                    <a:pt x="-4452" y="307658"/>
                    <a:pt x="46030" y="327660"/>
                    <a:pt x="123183" y="327660"/>
                  </a:cubicBezTo>
                  <a:cubicBezTo>
                    <a:pt x="196525" y="327660"/>
                    <a:pt x="241293" y="286703"/>
                    <a:pt x="241293" y="231458"/>
                  </a:cubicBezTo>
                  <a:cubicBezTo>
                    <a:pt x="240340" y="129540"/>
                    <a:pt x="86035" y="131445"/>
                    <a:pt x="86035" y="81915"/>
                  </a:cubicBezTo>
                  <a:close/>
                </a:path>
              </a:pathLst>
            </a:custGeom>
            <a:grpFill/>
            <a:ln w="9525"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D5A9D88-7D3F-4CEB-A66D-6F80BEC33B6B}"/>
                </a:ext>
              </a:extLst>
            </p:cNvPr>
            <p:cNvSpPr/>
            <p:nvPr/>
          </p:nvSpPr>
          <p:spPr>
            <a:xfrm>
              <a:off x="10175557" y="6069965"/>
              <a:ext cx="337184" cy="406717"/>
            </a:xfrm>
            <a:custGeom>
              <a:avLst/>
              <a:gdLst>
                <a:gd name="connsiteX0" fmla="*/ 289560 w 337184"/>
                <a:gd name="connsiteY0" fmla="*/ 0 h 406717"/>
                <a:gd name="connsiteX1" fmla="*/ 201930 w 337184"/>
                <a:gd name="connsiteY1" fmla="*/ 39052 h 406717"/>
                <a:gd name="connsiteX2" fmla="*/ 201930 w 337184"/>
                <a:gd name="connsiteY2" fmla="*/ 89535 h 406717"/>
                <a:gd name="connsiteX3" fmla="*/ 167640 w 337184"/>
                <a:gd name="connsiteY3" fmla="*/ 89535 h 406717"/>
                <a:gd name="connsiteX4" fmla="*/ 166688 w 337184"/>
                <a:gd name="connsiteY4" fmla="*/ 89535 h 406717"/>
                <a:gd name="connsiteX5" fmla="*/ 122872 w 337184"/>
                <a:gd name="connsiteY5" fmla="*/ 89535 h 406717"/>
                <a:gd name="connsiteX6" fmla="*/ 122872 w 337184"/>
                <a:gd name="connsiteY6" fmla="*/ 0 h 406717"/>
                <a:gd name="connsiteX7" fmla="*/ 35242 w 337184"/>
                <a:gd name="connsiteY7" fmla="*/ 39052 h 406717"/>
                <a:gd name="connsiteX8" fmla="*/ 35242 w 337184"/>
                <a:gd name="connsiteY8" fmla="*/ 89535 h 406717"/>
                <a:gd name="connsiteX9" fmla="*/ 0 w 337184"/>
                <a:gd name="connsiteY9" fmla="*/ 89535 h 406717"/>
                <a:gd name="connsiteX10" fmla="*/ 0 w 337184"/>
                <a:gd name="connsiteY10" fmla="*/ 143828 h 406717"/>
                <a:gd name="connsiteX11" fmla="*/ 35242 w 337184"/>
                <a:gd name="connsiteY11" fmla="*/ 143828 h 406717"/>
                <a:gd name="connsiteX12" fmla="*/ 35242 w 337184"/>
                <a:gd name="connsiteY12" fmla="*/ 337185 h 406717"/>
                <a:gd name="connsiteX13" fmla="*/ 120967 w 337184"/>
                <a:gd name="connsiteY13" fmla="*/ 406718 h 406717"/>
                <a:gd name="connsiteX14" fmla="*/ 166688 w 337184"/>
                <a:gd name="connsiteY14" fmla="*/ 403860 h 406717"/>
                <a:gd name="connsiteX15" fmla="*/ 166688 w 337184"/>
                <a:gd name="connsiteY15" fmla="*/ 349568 h 406717"/>
                <a:gd name="connsiteX16" fmla="*/ 151447 w 337184"/>
                <a:gd name="connsiteY16" fmla="*/ 350520 h 406717"/>
                <a:gd name="connsiteX17" fmla="*/ 123825 w 337184"/>
                <a:gd name="connsiteY17" fmla="*/ 311468 h 406717"/>
                <a:gd name="connsiteX18" fmla="*/ 123825 w 337184"/>
                <a:gd name="connsiteY18" fmla="*/ 142875 h 406717"/>
                <a:gd name="connsiteX19" fmla="*/ 167640 w 337184"/>
                <a:gd name="connsiteY19" fmla="*/ 142875 h 406717"/>
                <a:gd name="connsiteX20" fmla="*/ 168592 w 337184"/>
                <a:gd name="connsiteY20" fmla="*/ 142875 h 406717"/>
                <a:gd name="connsiteX21" fmla="*/ 202883 w 337184"/>
                <a:gd name="connsiteY21" fmla="*/ 142875 h 406717"/>
                <a:gd name="connsiteX22" fmla="*/ 202883 w 337184"/>
                <a:gd name="connsiteY22" fmla="*/ 337185 h 406717"/>
                <a:gd name="connsiteX23" fmla="*/ 288608 w 337184"/>
                <a:gd name="connsiteY23" fmla="*/ 406718 h 406717"/>
                <a:gd name="connsiteX24" fmla="*/ 334327 w 337184"/>
                <a:gd name="connsiteY24" fmla="*/ 403860 h 406717"/>
                <a:gd name="connsiteX25" fmla="*/ 334327 w 337184"/>
                <a:gd name="connsiteY25" fmla="*/ 349568 h 406717"/>
                <a:gd name="connsiteX26" fmla="*/ 319088 w 337184"/>
                <a:gd name="connsiteY26" fmla="*/ 350520 h 406717"/>
                <a:gd name="connsiteX27" fmla="*/ 291465 w 337184"/>
                <a:gd name="connsiteY27" fmla="*/ 311468 h 406717"/>
                <a:gd name="connsiteX28" fmla="*/ 291465 w 337184"/>
                <a:gd name="connsiteY28" fmla="*/ 142875 h 406717"/>
                <a:gd name="connsiteX29" fmla="*/ 337185 w 337184"/>
                <a:gd name="connsiteY29" fmla="*/ 142875 h 406717"/>
                <a:gd name="connsiteX30" fmla="*/ 337185 w 337184"/>
                <a:gd name="connsiteY30" fmla="*/ 89535 h 406717"/>
                <a:gd name="connsiteX31" fmla="*/ 291465 w 337184"/>
                <a:gd name="connsiteY31" fmla="*/ 89535 h 406717"/>
                <a:gd name="connsiteX32" fmla="*/ 291465 w 337184"/>
                <a:gd name="connsiteY32" fmla="*/ 0 h 40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184" h="406717">
                  <a:moveTo>
                    <a:pt x="289560" y="0"/>
                  </a:moveTo>
                  <a:lnTo>
                    <a:pt x="201930" y="39052"/>
                  </a:lnTo>
                  <a:lnTo>
                    <a:pt x="201930" y="89535"/>
                  </a:lnTo>
                  <a:lnTo>
                    <a:pt x="167640" y="89535"/>
                  </a:lnTo>
                  <a:lnTo>
                    <a:pt x="166688" y="89535"/>
                  </a:lnTo>
                  <a:lnTo>
                    <a:pt x="122872" y="89535"/>
                  </a:lnTo>
                  <a:lnTo>
                    <a:pt x="122872" y="0"/>
                  </a:lnTo>
                  <a:lnTo>
                    <a:pt x="35242" y="39052"/>
                  </a:lnTo>
                  <a:lnTo>
                    <a:pt x="35242" y="89535"/>
                  </a:lnTo>
                  <a:lnTo>
                    <a:pt x="0" y="89535"/>
                  </a:lnTo>
                  <a:lnTo>
                    <a:pt x="0" y="143828"/>
                  </a:lnTo>
                  <a:lnTo>
                    <a:pt x="35242" y="143828"/>
                  </a:lnTo>
                  <a:lnTo>
                    <a:pt x="35242" y="337185"/>
                  </a:lnTo>
                  <a:cubicBezTo>
                    <a:pt x="35242" y="356235"/>
                    <a:pt x="44767" y="406718"/>
                    <a:pt x="120967" y="406718"/>
                  </a:cubicBezTo>
                  <a:cubicBezTo>
                    <a:pt x="141922" y="406718"/>
                    <a:pt x="154305" y="404812"/>
                    <a:pt x="166688" y="403860"/>
                  </a:cubicBezTo>
                  <a:lnTo>
                    <a:pt x="166688" y="349568"/>
                  </a:lnTo>
                  <a:cubicBezTo>
                    <a:pt x="161925" y="350520"/>
                    <a:pt x="157163" y="350520"/>
                    <a:pt x="151447" y="350520"/>
                  </a:cubicBezTo>
                  <a:cubicBezTo>
                    <a:pt x="122872" y="350520"/>
                    <a:pt x="123825" y="335280"/>
                    <a:pt x="123825" y="311468"/>
                  </a:cubicBezTo>
                  <a:lnTo>
                    <a:pt x="123825" y="142875"/>
                  </a:lnTo>
                  <a:lnTo>
                    <a:pt x="167640" y="142875"/>
                  </a:lnTo>
                  <a:lnTo>
                    <a:pt x="168592" y="142875"/>
                  </a:lnTo>
                  <a:lnTo>
                    <a:pt x="202883" y="142875"/>
                  </a:lnTo>
                  <a:lnTo>
                    <a:pt x="202883" y="337185"/>
                  </a:lnTo>
                  <a:cubicBezTo>
                    <a:pt x="202883" y="356235"/>
                    <a:pt x="212408" y="406718"/>
                    <a:pt x="288608" y="406718"/>
                  </a:cubicBezTo>
                  <a:cubicBezTo>
                    <a:pt x="309563" y="406718"/>
                    <a:pt x="321945" y="404812"/>
                    <a:pt x="334327" y="403860"/>
                  </a:cubicBezTo>
                  <a:lnTo>
                    <a:pt x="334327" y="349568"/>
                  </a:lnTo>
                  <a:cubicBezTo>
                    <a:pt x="329565" y="350520"/>
                    <a:pt x="324802" y="350520"/>
                    <a:pt x="319088" y="350520"/>
                  </a:cubicBezTo>
                  <a:cubicBezTo>
                    <a:pt x="290513" y="350520"/>
                    <a:pt x="291465" y="335280"/>
                    <a:pt x="291465" y="311468"/>
                  </a:cubicBezTo>
                  <a:lnTo>
                    <a:pt x="291465" y="142875"/>
                  </a:lnTo>
                  <a:lnTo>
                    <a:pt x="337185" y="142875"/>
                  </a:lnTo>
                  <a:lnTo>
                    <a:pt x="337185" y="89535"/>
                  </a:lnTo>
                  <a:lnTo>
                    <a:pt x="291465" y="89535"/>
                  </a:lnTo>
                  <a:lnTo>
                    <a:pt x="291465" y="0"/>
                  </a:lnTo>
                  <a:close/>
                </a:path>
              </a:pathLst>
            </a:custGeom>
            <a:grpFill/>
            <a:ln w="9525"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630BDD80-AAC4-4E4E-9079-C0FBE6B84EDC}"/>
                </a:ext>
              </a:extLst>
            </p:cNvPr>
            <p:cNvSpPr/>
            <p:nvPr/>
          </p:nvSpPr>
          <p:spPr>
            <a:xfrm>
              <a:off x="10544175" y="6152832"/>
              <a:ext cx="165734" cy="320992"/>
            </a:xfrm>
            <a:custGeom>
              <a:avLst/>
              <a:gdLst>
                <a:gd name="connsiteX0" fmla="*/ 84772 w 165734"/>
                <a:gd name="connsiteY0" fmla="*/ 46673 h 320992"/>
                <a:gd name="connsiteX1" fmla="*/ 83820 w 165734"/>
                <a:gd name="connsiteY1" fmla="*/ 46673 h 320992"/>
                <a:gd name="connsiteX2" fmla="*/ 83820 w 165734"/>
                <a:gd name="connsiteY2" fmla="*/ 6668 h 320992"/>
                <a:gd name="connsiteX3" fmla="*/ 0 w 165734"/>
                <a:gd name="connsiteY3" fmla="*/ 6668 h 320992"/>
                <a:gd name="connsiteX4" fmla="*/ 0 w 165734"/>
                <a:gd name="connsiteY4" fmla="*/ 320993 h 320992"/>
                <a:gd name="connsiteX5" fmla="*/ 87630 w 165734"/>
                <a:gd name="connsiteY5" fmla="*/ 320993 h 320992"/>
                <a:gd name="connsiteX6" fmla="*/ 87630 w 165734"/>
                <a:gd name="connsiteY6" fmla="*/ 149543 h 320992"/>
                <a:gd name="connsiteX7" fmla="*/ 165735 w 165734"/>
                <a:gd name="connsiteY7" fmla="*/ 78105 h 320992"/>
                <a:gd name="connsiteX8" fmla="*/ 165735 w 165734"/>
                <a:gd name="connsiteY8" fmla="*/ 0 h 320992"/>
                <a:gd name="connsiteX9" fmla="*/ 84772 w 165734"/>
                <a:gd name="connsiteY9" fmla="*/ 4667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4" h="320992">
                  <a:moveTo>
                    <a:pt x="84772" y="46673"/>
                  </a:moveTo>
                  <a:lnTo>
                    <a:pt x="83820" y="46673"/>
                  </a:lnTo>
                  <a:lnTo>
                    <a:pt x="83820" y="6668"/>
                  </a:lnTo>
                  <a:lnTo>
                    <a:pt x="0" y="6668"/>
                  </a:lnTo>
                  <a:lnTo>
                    <a:pt x="0" y="320993"/>
                  </a:lnTo>
                  <a:lnTo>
                    <a:pt x="87630" y="320993"/>
                  </a:lnTo>
                  <a:lnTo>
                    <a:pt x="87630" y="149543"/>
                  </a:lnTo>
                  <a:cubicBezTo>
                    <a:pt x="87630" y="118110"/>
                    <a:pt x="88583" y="73343"/>
                    <a:pt x="165735" y="78105"/>
                  </a:cubicBezTo>
                  <a:lnTo>
                    <a:pt x="165735" y="0"/>
                  </a:lnTo>
                  <a:cubicBezTo>
                    <a:pt x="130492" y="0"/>
                    <a:pt x="100965" y="10478"/>
                    <a:pt x="84772" y="46673"/>
                  </a:cubicBezTo>
                  <a:close/>
                </a:path>
              </a:pathLst>
            </a:custGeom>
            <a:grpFill/>
            <a:ln w="9525"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AB4C88F-149C-47EB-9A98-2ED68A5FE91E}"/>
                </a:ext>
              </a:extLst>
            </p:cNvPr>
            <p:cNvSpPr/>
            <p:nvPr/>
          </p:nvSpPr>
          <p:spPr>
            <a:xfrm>
              <a:off x="10713720"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7 w 252412"/>
                <a:gd name="connsiteY11" fmla="*/ 280035 h 327660"/>
                <a:gd name="connsiteX12" fmla="*/ 170498 w 252412"/>
                <a:gd name="connsiteY12" fmla="*/ 321945 h 327660"/>
                <a:gd name="connsiteX13" fmla="*/ 252412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2" y="0"/>
                    <a:pt x="121920" y="0"/>
                  </a:cubicBezTo>
                  <a:cubicBezTo>
                    <a:pt x="88583" y="0"/>
                    <a:pt x="60008" y="5715"/>
                    <a:pt x="40005" y="20955"/>
                  </a:cubicBezTo>
                  <a:cubicBezTo>
                    <a:pt x="19050" y="35243"/>
                    <a:pt x="7620" y="60008"/>
                    <a:pt x="7620" y="97155"/>
                  </a:cubicBezTo>
                  <a:lnTo>
                    <a:pt x="93345" y="97155"/>
                  </a:lnTo>
                  <a:cubicBezTo>
                    <a:pt x="93345" y="72390"/>
                    <a:pt x="96202"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7" y="312420"/>
                    <a:pt x="165735" y="280035"/>
                  </a:cubicBezTo>
                  <a:lnTo>
                    <a:pt x="166687" y="280035"/>
                  </a:lnTo>
                  <a:lnTo>
                    <a:pt x="170498" y="321945"/>
                  </a:lnTo>
                  <a:lnTo>
                    <a:pt x="252412"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8078405E-5925-4800-A111-8E563D53D146}"/>
                </a:ext>
              </a:extLst>
            </p:cNvPr>
            <p:cNvSpPr/>
            <p:nvPr/>
          </p:nvSpPr>
          <p:spPr>
            <a:xfrm>
              <a:off x="10976609" y="6036607"/>
              <a:ext cx="169545" cy="437217"/>
            </a:xfrm>
            <a:custGeom>
              <a:avLst/>
              <a:gdLst>
                <a:gd name="connsiteX0" fmla="*/ 40005 w 169545"/>
                <a:gd name="connsiteY0" fmla="*/ 121940 h 437217"/>
                <a:gd name="connsiteX1" fmla="*/ 0 w 169545"/>
                <a:gd name="connsiteY1" fmla="*/ 121940 h 437217"/>
                <a:gd name="connsiteX2" fmla="*/ 0 w 169545"/>
                <a:gd name="connsiteY2" fmla="*/ 179090 h 437217"/>
                <a:gd name="connsiteX3" fmla="*/ 40005 w 169545"/>
                <a:gd name="connsiteY3" fmla="*/ 179090 h 437217"/>
                <a:gd name="connsiteX4" fmla="*/ 40005 w 169545"/>
                <a:gd name="connsiteY4" fmla="*/ 437218 h 437217"/>
                <a:gd name="connsiteX5" fmla="*/ 127635 w 169545"/>
                <a:gd name="connsiteY5" fmla="*/ 437218 h 437217"/>
                <a:gd name="connsiteX6" fmla="*/ 127635 w 169545"/>
                <a:gd name="connsiteY6" fmla="*/ 179090 h 437217"/>
                <a:gd name="connsiteX7" fmla="*/ 169545 w 169545"/>
                <a:gd name="connsiteY7" fmla="*/ 179090 h 437217"/>
                <a:gd name="connsiteX8" fmla="*/ 169545 w 169545"/>
                <a:gd name="connsiteY8" fmla="*/ 121940 h 437217"/>
                <a:gd name="connsiteX9" fmla="*/ 127635 w 169545"/>
                <a:gd name="connsiteY9" fmla="*/ 121940 h 437217"/>
                <a:gd name="connsiteX10" fmla="*/ 127635 w 169545"/>
                <a:gd name="connsiteY10" fmla="*/ 99080 h 437217"/>
                <a:gd name="connsiteX11" fmla="*/ 169545 w 169545"/>
                <a:gd name="connsiteY11" fmla="*/ 71458 h 437217"/>
                <a:gd name="connsiteX12" fmla="*/ 169545 w 169545"/>
                <a:gd name="connsiteY12" fmla="*/ 973 h 437217"/>
                <a:gd name="connsiteX13" fmla="*/ 140018 w 169545"/>
                <a:gd name="connsiteY13" fmla="*/ 20 h 437217"/>
                <a:gd name="connsiteX14" fmla="*/ 40005 w 169545"/>
                <a:gd name="connsiteY14" fmla="*/ 121940 h 43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545" h="437217">
                  <a:moveTo>
                    <a:pt x="40005" y="121940"/>
                  </a:moveTo>
                  <a:lnTo>
                    <a:pt x="0" y="121940"/>
                  </a:lnTo>
                  <a:lnTo>
                    <a:pt x="0" y="179090"/>
                  </a:lnTo>
                  <a:lnTo>
                    <a:pt x="40005" y="179090"/>
                  </a:lnTo>
                  <a:lnTo>
                    <a:pt x="40005" y="437218"/>
                  </a:lnTo>
                  <a:lnTo>
                    <a:pt x="127635" y="437218"/>
                  </a:lnTo>
                  <a:lnTo>
                    <a:pt x="127635" y="179090"/>
                  </a:lnTo>
                  <a:lnTo>
                    <a:pt x="169545" y="179090"/>
                  </a:lnTo>
                  <a:lnTo>
                    <a:pt x="169545" y="121940"/>
                  </a:lnTo>
                  <a:lnTo>
                    <a:pt x="127635" y="121940"/>
                  </a:lnTo>
                  <a:lnTo>
                    <a:pt x="127635" y="99080"/>
                  </a:lnTo>
                  <a:cubicBezTo>
                    <a:pt x="127635" y="75268"/>
                    <a:pt x="131445" y="70505"/>
                    <a:pt x="169545" y="71458"/>
                  </a:cubicBezTo>
                  <a:lnTo>
                    <a:pt x="169545" y="973"/>
                  </a:lnTo>
                  <a:cubicBezTo>
                    <a:pt x="159068" y="20"/>
                    <a:pt x="150495" y="20"/>
                    <a:pt x="140018" y="20"/>
                  </a:cubicBezTo>
                  <a:cubicBezTo>
                    <a:pt x="33338" y="-932"/>
                    <a:pt x="40005" y="31453"/>
                    <a:pt x="40005" y="121940"/>
                  </a:cubicBezTo>
                  <a:close/>
                </a:path>
              </a:pathLst>
            </a:custGeom>
            <a:grpFill/>
            <a:ln w="9525"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3D96FE3-A940-4270-A792-77871DE8CF52}"/>
                </a:ext>
              </a:extLst>
            </p:cNvPr>
            <p:cNvSpPr/>
            <p:nvPr/>
          </p:nvSpPr>
          <p:spPr>
            <a:xfrm>
              <a:off x="11182350" y="6159500"/>
              <a:ext cx="87629" cy="314325"/>
            </a:xfrm>
            <a:custGeom>
              <a:avLst/>
              <a:gdLst>
                <a:gd name="connsiteX0" fmla="*/ 0 w 87629"/>
                <a:gd name="connsiteY0" fmla="*/ 0 h 314325"/>
                <a:gd name="connsiteX1" fmla="*/ 87630 w 87629"/>
                <a:gd name="connsiteY1" fmla="*/ 0 h 314325"/>
                <a:gd name="connsiteX2" fmla="*/ 87630 w 87629"/>
                <a:gd name="connsiteY2" fmla="*/ 314325 h 314325"/>
                <a:gd name="connsiteX3" fmla="*/ 0 w 87629"/>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87629" h="314325">
                  <a:moveTo>
                    <a:pt x="0" y="0"/>
                  </a:moveTo>
                  <a:lnTo>
                    <a:pt x="87630" y="0"/>
                  </a:lnTo>
                  <a:lnTo>
                    <a:pt x="87630" y="314325"/>
                  </a:lnTo>
                  <a:lnTo>
                    <a:pt x="0" y="314325"/>
                  </a:lnTo>
                  <a:close/>
                </a:path>
              </a:pathLst>
            </a:custGeom>
            <a:grpFill/>
            <a:ln w="9525"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00FD2F5F-8C32-4F54-882B-960802EB9EAF}"/>
                </a:ext>
              </a:extLst>
            </p:cNvPr>
            <p:cNvSpPr/>
            <p:nvPr/>
          </p:nvSpPr>
          <p:spPr>
            <a:xfrm>
              <a:off x="11182350" y="6039485"/>
              <a:ext cx="87629" cy="69532"/>
            </a:xfrm>
            <a:custGeom>
              <a:avLst/>
              <a:gdLst>
                <a:gd name="connsiteX0" fmla="*/ 0 w 87629"/>
                <a:gd name="connsiteY0" fmla="*/ 0 h 69532"/>
                <a:gd name="connsiteX1" fmla="*/ 87630 w 87629"/>
                <a:gd name="connsiteY1" fmla="*/ 0 h 69532"/>
                <a:gd name="connsiteX2" fmla="*/ 87630 w 87629"/>
                <a:gd name="connsiteY2" fmla="*/ 69533 h 69532"/>
                <a:gd name="connsiteX3" fmla="*/ 0 w 87629"/>
                <a:gd name="connsiteY3" fmla="*/ 69533 h 69532"/>
              </a:gdLst>
              <a:ahLst/>
              <a:cxnLst>
                <a:cxn ang="0">
                  <a:pos x="connsiteX0" y="connsiteY0"/>
                </a:cxn>
                <a:cxn ang="0">
                  <a:pos x="connsiteX1" y="connsiteY1"/>
                </a:cxn>
                <a:cxn ang="0">
                  <a:pos x="connsiteX2" y="connsiteY2"/>
                </a:cxn>
                <a:cxn ang="0">
                  <a:pos x="connsiteX3" y="connsiteY3"/>
                </a:cxn>
              </a:cxnLst>
              <a:rect l="l" t="t" r="r" b="b"/>
              <a:pathLst>
                <a:path w="87629" h="69532">
                  <a:moveTo>
                    <a:pt x="0" y="0"/>
                  </a:moveTo>
                  <a:lnTo>
                    <a:pt x="87630" y="0"/>
                  </a:lnTo>
                  <a:lnTo>
                    <a:pt x="87630" y="69533"/>
                  </a:lnTo>
                  <a:lnTo>
                    <a:pt x="0" y="69533"/>
                  </a:lnTo>
                  <a:close/>
                </a:path>
              </a:pathLst>
            </a:custGeom>
            <a:grpFill/>
            <a:ln w="9525"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5E7F6CA-C872-41E5-870F-DADEE51025E1}"/>
                </a:ext>
              </a:extLst>
            </p:cNvPr>
            <p:cNvSpPr/>
            <p:nvPr/>
          </p:nvSpPr>
          <p:spPr>
            <a:xfrm>
              <a:off x="11315700" y="6038532"/>
              <a:ext cx="270509" cy="435292"/>
            </a:xfrm>
            <a:custGeom>
              <a:avLst/>
              <a:gdLst>
                <a:gd name="connsiteX0" fmla="*/ 171450 w 270509"/>
                <a:gd name="connsiteY0" fmla="*/ 260985 h 435292"/>
                <a:gd name="connsiteX1" fmla="*/ 260032 w 270509"/>
                <a:gd name="connsiteY1" fmla="*/ 120968 h 435292"/>
                <a:gd name="connsiteX2" fmla="*/ 168593 w 270509"/>
                <a:gd name="connsiteY2" fmla="*/ 120968 h 435292"/>
                <a:gd name="connsiteX3" fmla="*/ 89535 w 270509"/>
                <a:gd name="connsiteY3" fmla="*/ 253365 h 435292"/>
                <a:gd name="connsiteX4" fmla="*/ 88582 w 270509"/>
                <a:gd name="connsiteY4" fmla="*/ 253365 h 435292"/>
                <a:gd name="connsiteX5" fmla="*/ 88582 w 270509"/>
                <a:gd name="connsiteY5" fmla="*/ 0 h 435292"/>
                <a:gd name="connsiteX6" fmla="*/ 0 w 270509"/>
                <a:gd name="connsiteY6" fmla="*/ 0 h 435292"/>
                <a:gd name="connsiteX7" fmla="*/ 0 w 270509"/>
                <a:gd name="connsiteY7" fmla="*/ 435293 h 435292"/>
                <a:gd name="connsiteX8" fmla="*/ 88582 w 270509"/>
                <a:gd name="connsiteY8" fmla="*/ 435293 h 435292"/>
                <a:gd name="connsiteX9" fmla="*/ 88582 w 270509"/>
                <a:gd name="connsiteY9" fmla="*/ 263843 h 435292"/>
                <a:gd name="connsiteX10" fmla="*/ 89535 w 270509"/>
                <a:gd name="connsiteY10" fmla="*/ 263843 h 435292"/>
                <a:gd name="connsiteX11" fmla="*/ 171450 w 270509"/>
                <a:gd name="connsiteY11" fmla="*/ 435293 h 435292"/>
                <a:gd name="connsiteX12" fmla="*/ 270510 w 270509"/>
                <a:gd name="connsiteY12" fmla="*/ 435293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509" h="435292">
                  <a:moveTo>
                    <a:pt x="171450" y="260985"/>
                  </a:moveTo>
                  <a:lnTo>
                    <a:pt x="260032" y="120968"/>
                  </a:lnTo>
                  <a:lnTo>
                    <a:pt x="168593" y="120968"/>
                  </a:lnTo>
                  <a:lnTo>
                    <a:pt x="89535" y="253365"/>
                  </a:lnTo>
                  <a:lnTo>
                    <a:pt x="88582" y="253365"/>
                  </a:lnTo>
                  <a:lnTo>
                    <a:pt x="88582" y="0"/>
                  </a:lnTo>
                  <a:lnTo>
                    <a:pt x="0" y="0"/>
                  </a:lnTo>
                  <a:lnTo>
                    <a:pt x="0" y="435293"/>
                  </a:lnTo>
                  <a:lnTo>
                    <a:pt x="88582" y="435293"/>
                  </a:lnTo>
                  <a:lnTo>
                    <a:pt x="88582" y="263843"/>
                  </a:lnTo>
                  <a:lnTo>
                    <a:pt x="89535" y="263843"/>
                  </a:lnTo>
                  <a:lnTo>
                    <a:pt x="171450" y="435293"/>
                  </a:lnTo>
                  <a:lnTo>
                    <a:pt x="270510" y="435293"/>
                  </a:lnTo>
                  <a:close/>
                </a:path>
              </a:pathLst>
            </a:custGeom>
            <a:grpFill/>
            <a:ln w="9525"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4FEDC37-7174-4CB1-B685-A0CA4536E976}"/>
                </a:ext>
              </a:extLst>
            </p:cNvPr>
            <p:cNvSpPr/>
            <p:nvPr/>
          </p:nvSpPr>
          <p:spPr>
            <a:xfrm>
              <a:off x="8372475" y="5959475"/>
              <a:ext cx="960120" cy="700087"/>
            </a:xfrm>
            <a:custGeom>
              <a:avLst/>
              <a:gdLst>
                <a:gd name="connsiteX0" fmla="*/ 625793 w 960120"/>
                <a:gd name="connsiteY0" fmla="*/ 346710 h 700087"/>
                <a:gd name="connsiteX1" fmla="*/ 541973 w 960120"/>
                <a:gd name="connsiteY1" fmla="*/ 273368 h 700087"/>
                <a:gd name="connsiteX2" fmla="*/ 598170 w 960120"/>
                <a:gd name="connsiteY2" fmla="*/ 49530 h 700087"/>
                <a:gd name="connsiteX3" fmla="*/ 803910 w 960120"/>
                <a:gd name="connsiteY3" fmla="*/ 210503 h 700087"/>
                <a:gd name="connsiteX4" fmla="*/ 847725 w 960120"/>
                <a:gd name="connsiteY4" fmla="*/ 201930 h 700087"/>
                <a:gd name="connsiteX5" fmla="*/ 530543 w 960120"/>
                <a:gd name="connsiteY5" fmla="*/ 0 h 700087"/>
                <a:gd name="connsiteX6" fmla="*/ 259080 w 960120"/>
                <a:gd name="connsiteY6" fmla="*/ 129540 h 700087"/>
                <a:gd name="connsiteX7" fmla="*/ 0 w 960120"/>
                <a:gd name="connsiteY7" fmla="*/ 112395 h 700087"/>
                <a:gd name="connsiteX8" fmla="*/ 624840 w 960120"/>
                <a:gd name="connsiteY8" fmla="*/ 598170 h 700087"/>
                <a:gd name="connsiteX9" fmla="*/ 829628 w 960120"/>
                <a:gd name="connsiteY9" fmla="*/ 284798 h 700087"/>
                <a:gd name="connsiteX10" fmla="*/ 837248 w 960120"/>
                <a:gd name="connsiteY10" fmla="*/ 346710 h 700087"/>
                <a:gd name="connsiteX11" fmla="*/ 764858 w 960120"/>
                <a:gd name="connsiteY11" fmla="*/ 544830 h 700087"/>
                <a:gd name="connsiteX12" fmla="*/ 531495 w 960120"/>
                <a:gd name="connsiteY12" fmla="*/ 653415 h 700087"/>
                <a:gd name="connsiteX13" fmla="*/ 288608 w 960120"/>
                <a:gd name="connsiteY13" fmla="*/ 534353 h 700087"/>
                <a:gd name="connsiteX14" fmla="*/ 455295 w 960120"/>
                <a:gd name="connsiteY14" fmla="*/ 406718 h 700087"/>
                <a:gd name="connsiteX15" fmla="*/ 421005 w 960120"/>
                <a:gd name="connsiteY15" fmla="*/ 375285 h 700087"/>
                <a:gd name="connsiteX16" fmla="*/ 263843 w 960120"/>
                <a:gd name="connsiteY16" fmla="*/ 496253 h 700087"/>
                <a:gd name="connsiteX17" fmla="*/ 244793 w 960120"/>
                <a:gd name="connsiteY17" fmla="*/ 240983 h 700087"/>
                <a:gd name="connsiteX18" fmla="*/ 206693 w 960120"/>
                <a:gd name="connsiteY18" fmla="*/ 217170 h 700087"/>
                <a:gd name="connsiteX19" fmla="*/ 180975 w 960120"/>
                <a:gd name="connsiteY19" fmla="*/ 349568 h 700087"/>
                <a:gd name="connsiteX20" fmla="*/ 530543 w 960120"/>
                <a:gd name="connsiteY20" fmla="*/ 700088 h 700087"/>
                <a:gd name="connsiteX21" fmla="*/ 881063 w 960120"/>
                <a:gd name="connsiteY21" fmla="*/ 350520 h 700087"/>
                <a:gd name="connsiteX22" fmla="*/ 866775 w 960120"/>
                <a:gd name="connsiteY22" fmla="*/ 253365 h 700087"/>
                <a:gd name="connsiteX23" fmla="*/ 960120 w 960120"/>
                <a:gd name="connsiteY23" fmla="*/ 198120 h 700087"/>
                <a:gd name="connsiteX24" fmla="*/ 625793 w 960120"/>
                <a:gd name="connsiteY24" fmla="*/ 346710 h 700087"/>
                <a:gd name="connsiteX25" fmla="*/ 304800 w 960120"/>
                <a:gd name="connsiteY25" fmla="*/ 143828 h 700087"/>
                <a:gd name="connsiteX26" fmla="*/ 553403 w 960120"/>
                <a:gd name="connsiteY26" fmla="*/ 42863 h 700087"/>
                <a:gd name="connsiteX27" fmla="*/ 503873 w 960120"/>
                <a:gd name="connsiteY27" fmla="*/ 244793 h 700087"/>
                <a:gd name="connsiteX28" fmla="*/ 304800 w 960120"/>
                <a:gd name="connsiteY28" fmla="*/ 143828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0120" h="700087">
                  <a:moveTo>
                    <a:pt x="625793" y="346710"/>
                  </a:moveTo>
                  <a:cubicBezTo>
                    <a:pt x="598170" y="319088"/>
                    <a:pt x="569595" y="295275"/>
                    <a:pt x="541973" y="273368"/>
                  </a:cubicBezTo>
                  <a:cubicBezTo>
                    <a:pt x="570548" y="212408"/>
                    <a:pt x="591503" y="138113"/>
                    <a:pt x="598170" y="49530"/>
                  </a:cubicBezTo>
                  <a:cubicBezTo>
                    <a:pt x="598170" y="49530"/>
                    <a:pt x="738188" y="77153"/>
                    <a:pt x="803910" y="210503"/>
                  </a:cubicBezTo>
                  <a:cubicBezTo>
                    <a:pt x="818198" y="206693"/>
                    <a:pt x="832485" y="203835"/>
                    <a:pt x="847725" y="201930"/>
                  </a:cubicBezTo>
                  <a:cubicBezTo>
                    <a:pt x="792480" y="82868"/>
                    <a:pt x="671513" y="0"/>
                    <a:pt x="530543" y="0"/>
                  </a:cubicBezTo>
                  <a:cubicBezTo>
                    <a:pt x="421005" y="0"/>
                    <a:pt x="322898" y="50483"/>
                    <a:pt x="259080" y="129540"/>
                  </a:cubicBezTo>
                  <a:cubicBezTo>
                    <a:pt x="107633" y="89535"/>
                    <a:pt x="0" y="112395"/>
                    <a:pt x="0" y="112395"/>
                  </a:cubicBezTo>
                  <a:cubicBezTo>
                    <a:pt x="467678" y="207645"/>
                    <a:pt x="624840" y="598170"/>
                    <a:pt x="624840" y="598170"/>
                  </a:cubicBezTo>
                  <a:cubicBezTo>
                    <a:pt x="691515" y="441008"/>
                    <a:pt x="766763" y="343853"/>
                    <a:pt x="829628" y="284798"/>
                  </a:cubicBezTo>
                  <a:cubicBezTo>
                    <a:pt x="833438" y="303848"/>
                    <a:pt x="836295" y="324803"/>
                    <a:pt x="837248" y="346710"/>
                  </a:cubicBezTo>
                  <a:cubicBezTo>
                    <a:pt x="837248" y="346710"/>
                    <a:pt x="843915" y="457200"/>
                    <a:pt x="764858" y="544830"/>
                  </a:cubicBezTo>
                  <a:cubicBezTo>
                    <a:pt x="764858" y="544830"/>
                    <a:pt x="681990" y="655320"/>
                    <a:pt x="531495" y="653415"/>
                  </a:cubicBezTo>
                  <a:cubicBezTo>
                    <a:pt x="531495" y="653415"/>
                    <a:pt x="388620" y="661988"/>
                    <a:pt x="288608" y="534353"/>
                  </a:cubicBezTo>
                  <a:cubicBezTo>
                    <a:pt x="288608" y="534353"/>
                    <a:pt x="374333" y="499110"/>
                    <a:pt x="455295" y="406718"/>
                  </a:cubicBezTo>
                  <a:cubicBezTo>
                    <a:pt x="443865" y="396240"/>
                    <a:pt x="432435" y="385763"/>
                    <a:pt x="421005" y="375285"/>
                  </a:cubicBezTo>
                  <a:cubicBezTo>
                    <a:pt x="381953" y="420053"/>
                    <a:pt x="330518" y="462915"/>
                    <a:pt x="263843" y="496253"/>
                  </a:cubicBezTo>
                  <a:cubicBezTo>
                    <a:pt x="263843" y="496253"/>
                    <a:pt x="191453" y="381953"/>
                    <a:pt x="244793" y="240983"/>
                  </a:cubicBezTo>
                  <a:cubicBezTo>
                    <a:pt x="231458" y="232410"/>
                    <a:pt x="219075" y="224790"/>
                    <a:pt x="206693" y="217170"/>
                  </a:cubicBezTo>
                  <a:cubicBezTo>
                    <a:pt x="189548" y="258128"/>
                    <a:pt x="180975" y="302895"/>
                    <a:pt x="180975" y="349568"/>
                  </a:cubicBezTo>
                  <a:cubicBezTo>
                    <a:pt x="180975" y="542925"/>
                    <a:pt x="337185" y="700088"/>
                    <a:pt x="530543" y="700088"/>
                  </a:cubicBezTo>
                  <a:cubicBezTo>
                    <a:pt x="723900" y="700088"/>
                    <a:pt x="881063" y="542925"/>
                    <a:pt x="881063" y="350520"/>
                  </a:cubicBezTo>
                  <a:cubicBezTo>
                    <a:pt x="881063" y="316230"/>
                    <a:pt x="876300" y="283845"/>
                    <a:pt x="866775" y="253365"/>
                  </a:cubicBezTo>
                  <a:cubicBezTo>
                    <a:pt x="922020" y="209550"/>
                    <a:pt x="960120" y="198120"/>
                    <a:pt x="960120" y="198120"/>
                  </a:cubicBezTo>
                  <a:cubicBezTo>
                    <a:pt x="760095" y="210503"/>
                    <a:pt x="625793" y="346710"/>
                    <a:pt x="625793" y="346710"/>
                  </a:cubicBezTo>
                  <a:close/>
                  <a:moveTo>
                    <a:pt x="304800" y="143828"/>
                  </a:moveTo>
                  <a:cubicBezTo>
                    <a:pt x="349568" y="94298"/>
                    <a:pt x="428625" y="37148"/>
                    <a:pt x="553403" y="42863"/>
                  </a:cubicBezTo>
                  <a:cubicBezTo>
                    <a:pt x="553403" y="42863"/>
                    <a:pt x="552450" y="136208"/>
                    <a:pt x="503873" y="244793"/>
                  </a:cubicBezTo>
                  <a:cubicBezTo>
                    <a:pt x="434340" y="197168"/>
                    <a:pt x="366713" y="164783"/>
                    <a:pt x="304800" y="143828"/>
                  </a:cubicBezTo>
                  <a:close/>
                </a:path>
              </a:pathLst>
            </a:custGeom>
            <a:grp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8317191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sv-SE"/>
              <a:t>Klicka här för att ändra mall för rubrikformat</a:t>
            </a:r>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800101" y="1854199"/>
            <a:ext cx="3280178" cy="1859599"/>
          </a:xfrm>
        </p:spPr>
        <p:txBody>
          <a:bodyPr/>
          <a:lstStyle/>
          <a:p>
            <a:r>
              <a:rPr lang="sv-SE"/>
              <a:t>Klicka på ikonen för att lägga till en bild</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4455911" y="1854199"/>
            <a:ext cx="3280178" cy="1859599"/>
          </a:xfrm>
        </p:spPr>
        <p:txBody>
          <a:bodyPr/>
          <a:lstStyle/>
          <a:p>
            <a:r>
              <a:rPr lang="sv-SE"/>
              <a:t>Klicka på ikonen för att lägga till en bild</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8111721" y="1854199"/>
            <a:ext cx="3280178" cy="1859599"/>
          </a:xfrm>
        </p:spPr>
        <p:txBody>
          <a:bodyPr/>
          <a:lstStyle/>
          <a:p>
            <a:r>
              <a:rPr lang="sv-SE"/>
              <a:t>Klicka på ikonen för att lägga till en bild</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247881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sv-SE"/>
              <a:t>Klicka här för att ändra mall för rubrikformat</a:t>
            </a:r>
          </a:p>
        </p:txBody>
      </p:sp>
      <p:sp>
        <p:nvSpPr>
          <p:cNvPr id="16" name="Platshållare för innehåll 15">
            <a:extLst>
              <a:ext uri="{FF2B5EF4-FFF2-40B4-BE49-F238E27FC236}">
                <a16:creationId xmlns:a16="http://schemas.microsoft.com/office/drawing/2014/main" id="{39D61F45-0B86-4743-859B-087B153FB319}"/>
              </a:ext>
            </a:extLst>
          </p:cNvPr>
          <p:cNvSpPr>
            <a:spLocks noGrp="1"/>
          </p:cNvSpPr>
          <p:nvPr>
            <p:ph sz="quarter" idx="17" hasCustomPrompt="1"/>
          </p:nvPr>
        </p:nvSpPr>
        <p:spPr>
          <a:xfrm>
            <a:off x="189225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7" name="Platshållare för innehåll 16">
            <a:extLst>
              <a:ext uri="{FF2B5EF4-FFF2-40B4-BE49-F238E27FC236}">
                <a16:creationId xmlns:a16="http://schemas.microsoft.com/office/drawing/2014/main" id="{23AA5B4D-067F-4396-B3D8-BFAA55224225}"/>
              </a:ext>
            </a:extLst>
          </p:cNvPr>
          <p:cNvSpPr>
            <a:spLocks noGrp="1"/>
          </p:cNvSpPr>
          <p:nvPr>
            <p:ph sz="quarter" idx="23" hasCustomPrompt="1"/>
          </p:nvPr>
        </p:nvSpPr>
        <p:spPr>
          <a:xfrm>
            <a:off x="555600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8" name="Platshållare för innehåll 17">
            <a:extLst>
              <a:ext uri="{FF2B5EF4-FFF2-40B4-BE49-F238E27FC236}">
                <a16:creationId xmlns:a16="http://schemas.microsoft.com/office/drawing/2014/main" id="{12E9DA26-938D-4C54-A399-3FE0B3CA1BD0}"/>
              </a:ext>
            </a:extLst>
          </p:cNvPr>
          <p:cNvSpPr>
            <a:spLocks noGrp="1"/>
          </p:cNvSpPr>
          <p:nvPr>
            <p:ph sz="quarter" idx="24" hasCustomPrompt="1"/>
          </p:nvPr>
        </p:nvSpPr>
        <p:spPr>
          <a:xfrm>
            <a:off x="921181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3284302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yr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sv-SE"/>
              <a:t>Klicka här för att ändra mall för rubrikformat</a:t>
            </a:r>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2361983" cy="1361441"/>
          </a:xfrm>
        </p:spPr>
        <p:txBody>
          <a:bodyPr/>
          <a:lstStyle/>
          <a:p>
            <a:r>
              <a:rPr lang="sv-SE"/>
              <a:t>Klicka på ikonen för att lägga till en bild</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3538081" y="1854199"/>
            <a:ext cx="2361983" cy="1361441"/>
          </a:xfrm>
        </p:spPr>
        <p:txBody>
          <a:bodyPr/>
          <a:lstStyle/>
          <a:p>
            <a:r>
              <a:rPr lang="sv-SE"/>
              <a:t>Klicka på ikonen för att lägga till en bild</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6283999" y="1854199"/>
            <a:ext cx="2361983" cy="1361441"/>
          </a:xfrm>
        </p:spPr>
        <p:txBody>
          <a:bodyPr/>
          <a:lstStyle/>
          <a:p>
            <a:r>
              <a:rPr lang="sv-SE"/>
              <a:t>Klicka på ikonen för att lägga till en bild</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9029916" y="1854199"/>
            <a:ext cx="2361983" cy="1361441"/>
          </a:xfrm>
        </p:spPr>
        <p:txBody>
          <a:bodyPr/>
          <a:lstStyle/>
          <a:p>
            <a:r>
              <a:rPr lang="sv-SE"/>
              <a:t>Klicka på ikonen för att lägga till en bild</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415567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yr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sv-SE"/>
              <a:t>Klicka här för att ändra mall för rubrikformat</a:t>
            </a:r>
          </a:p>
        </p:txBody>
      </p:sp>
      <p:sp>
        <p:nvSpPr>
          <p:cNvPr id="16" name="Platshållare för innehåll 15">
            <a:extLst>
              <a:ext uri="{FF2B5EF4-FFF2-40B4-BE49-F238E27FC236}">
                <a16:creationId xmlns:a16="http://schemas.microsoft.com/office/drawing/2014/main" id="{B2E37D08-4DBD-4728-82CB-7AF3B9172E9B}"/>
              </a:ext>
            </a:extLst>
          </p:cNvPr>
          <p:cNvSpPr>
            <a:spLocks noGrp="1"/>
          </p:cNvSpPr>
          <p:nvPr>
            <p:ph sz="quarter" idx="17" hasCustomPrompt="1"/>
          </p:nvPr>
        </p:nvSpPr>
        <p:spPr>
          <a:xfrm>
            <a:off x="1433155"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9" name="Platshållare för innehåll 18">
            <a:extLst>
              <a:ext uri="{FF2B5EF4-FFF2-40B4-BE49-F238E27FC236}">
                <a16:creationId xmlns:a16="http://schemas.microsoft.com/office/drawing/2014/main" id="{7088FE7F-EBFA-4716-B46E-48AA513AD4FF}"/>
              </a:ext>
            </a:extLst>
          </p:cNvPr>
          <p:cNvSpPr>
            <a:spLocks noGrp="1"/>
          </p:cNvSpPr>
          <p:nvPr>
            <p:ph sz="quarter" idx="23" hasCustomPrompt="1"/>
          </p:nvPr>
        </p:nvSpPr>
        <p:spPr>
          <a:xfrm>
            <a:off x="417907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20" name="Platshållare för innehåll 19">
            <a:extLst>
              <a:ext uri="{FF2B5EF4-FFF2-40B4-BE49-F238E27FC236}">
                <a16:creationId xmlns:a16="http://schemas.microsoft.com/office/drawing/2014/main" id="{D54BD0E3-0DFF-4669-BC16-EB7B4A4F8464}"/>
              </a:ext>
            </a:extLst>
          </p:cNvPr>
          <p:cNvSpPr>
            <a:spLocks noGrp="1"/>
          </p:cNvSpPr>
          <p:nvPr>
            <p:ph sz="quarter" idx="24" hasCustomPrompt="1"/>
          </p:nvPr>
        </p:nvSpPr>
        <p:spPr>
          <a:xfrm>
            <a:off x="692499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21" name="Platshållare för innehåll 20">
            <a:extLst>
              <a:ext uri="{FF2B5EF4-FFF2-40B4-BE49-F238E27FC236}">
                <a16:creationId xmlns:a16="http://schemas.microsoft.com/office/drawing/2014/main" id="{5C95C377-6F53-4734-95BA-C7AE51B81180}"/>
              </a:ext>
            </a:extLst>
          </p:cNvPr>
          <p:cNvSpPr>
            <a:spLocks noGrp="1"/>
          </p:cNvSpPr>
          <p:nvPr>
            <p:ph sz="quarter" idx="25" hasCustomPrompt="1"/>
          </p:nvPr>
        </p:nvSpPr>
        <p:spPr>
          <a:xfrm>
            <a:off x="967090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641481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m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sv-SE"/>
              <a:t>Klicka här för att ändra mall för rubrikformat</a:t>
            </a:r>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1915160" cy="1361441"/>
          </a:xfrm>
        </p:spPr>
        <p:txBody>
          <a:bodyPr/>
          <a:lstStyle/>
          <a:p>
            <a:r>
              <a:rPr lang="sv-SE"/>
              <a:t>Klicka på ikonen för att lägga till en bild</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2963307" y="1854199"/>
            <a:ext cx="1915160" cy="1361441"/>
          </a:xfrm>
        </p:spPr>
        <p:txBody>
          <a:bodyPr/>
          <a:lstStyle/>
          <a:p>
            <a:r>
              <a:rPr lang="sv-SE"/>
              <a:t>Klicka på ikonen för att lägga till en bild</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5134451" y="1854199"/>
            <a:ext cx="1915160" cy="1361441"/>
          </a:xfrm>
        </p:spPr>
        <p:txBody>
          <a:bodyPr/>
          <a:lstStyle/>
          <a:p>
            <a:r>
              <a:rPr lang="sv-SE"/>
              <a:t>Klicka på ikonen för att lägga till en bild</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7305595" y="1854199"/>
            <a:ext cx="1915160" cy="1361441"/>
          </a:xfrm>
        </p:spPr>
        <p:txBody>
          <a:bodyPr/>
          <a:lstStyle/>
          <a:p>
            <a:r>
              <a:rPr lang="sv-SE"/>
              <a:t>Klicka på ikonen för att lägga till en bild</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9" name="Platshållare för bild 8">
            <a:extLst>
              <a:ext uri="{FF2B5EF4-FFF2-40B4-BE49-F238E27FC236}">
                <a16:creationId xmlns:a16="http://schemas.microsoft.com/office/drawing/2014/main" id="{2C36EDFB-B2D6-495E-8238-6C952A1AA4EE}"/>
              </a:ext>
            </a:extLst>
          </p:cNvPr>
          <p:cNvSpPr>
            <a:spLocks noGrp="1"/>
          </p:cNvSpPr>
          <p:nvPr>
            <p:ph type="pic" sz="quarter" idx="21"/>
          </p:nvPr>
        </p:nvSpPr>
        <p:spPr>
          <a:xfrm>
            <a:off x="9476739" y="1854199"/>
            <a:ext cx="1915160" cy="1361441"/>
          </a:xfrm>
        </p:spPr>
        <p:txBody>
          <a:bodyPr/>
          <a:lstStyle/>
          <a:p>
            <a:r>
              <a:rPr lang="sv-SE"/>
              <a:t>Klicka på ikonen för att lägga till en bild</a:t>
            </a:r>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152364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rtsida 2">
    <p:bg>
      <p:bgRef idx="1001">
        <a:schemeClr val="bg1"/>
      </p:bgRef>
    </p:bg>
    <p:spTree>
      <p:nvGrpSpPr>
        <p:cNvPr id="1" name=""/>
        <p:cNvGrpSpPr/>
        <p:nvPr/>
      </p:nvGrpSpPr>
      <p:grpSpPr>
        <a:xfrm>
          <a:off x="0" y="0"/>
          <a:ext cx="0" cy="0"/>
          <a:chOff x="0" y="0"/>
          <a:chExt cx="0" cy="0"/>
        </a:xfrm>
      </p:grpSpPr>
      <p:pic>
        <p:nvPicPr>
          <p:cNvPr id="6" name="Picture 5" descr="A picture containing plant&#10;&#10;Description automatically generated">
            <a:extLst>
              <a:ext uri="{FF2B5EF4-FFF2-40B4-BE49-F238E27FC236}">
                <a16:creationId xmlns:a16="http://schemas.microsoft.com/office/drawing/2014/main" id="{4CCB195A-C481-6240-90E6-3E71BAA129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15759"/>
            <a:ext cx="12224509" cy="6873759"/>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62371194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m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sv-SE"/>
              <a:t>Klicka här för att ändra mall för rubrikformat</a:t>
            </a:r>
          </a:p>
        </p:txBody>
      </p:sp>
      <p:sp>
        <p:nvSpPr>
          <p:cNvPr id="16" name="Platshållare för innehåll 15">
            <a:extLst>
              <a:ext uri="{FF2B5EF4-FFF2-40B4-BE49-F238E27FC236}">
                <a16:creationId xmlns:a16="http://schemas.microsoft.com/office/drawing/2014/main" id="{06931C66-D462-4689-B7F0-E629E6C82873}"/>
              </a:ext>
            </a:extLst>
          </p:cNvPr>
          <p:cNvSpPr>
            <a:spLocks noGrp="1"/>
          </p:cNvSpPr>
          <p:nvPr>
            <p:ph sz="quarter" idx="17" hasCustomPrompt="1"/>
          </p:nvPr>
        </p:nvSpPr>
        <p:spPr>
          <a:xfrm>
            <a:off x="1209744"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21" name="Platshållare för innehåll 20">
            <a:extLst>
              <a:ext uri="{FF2B5EF4-FFF2-40B4-BE49-F238E27FC236}">
                <a16:creationId xmlns:a16="http://schemas.microsoft.com/office/drawing/2014/main" id="{31B59B21-0A3D-46F8-B037-A6E1C8F2C678}"/>
              </a:ext>
            </a:extLst>
          </p:cNvPr>
          <p:cNvSpPr>
            <a:spLocks noGrp="1"/>
          </p:cNvSpPr>
          <p:nvPr>
            <p:ph sz="quarter" idx="23" hasCustomPrompt="1"/>
          </p:nvPr>
        </p:nvSpPr>
        <p:spPr>
          <a:xfrm>
            <a:off x="338088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22" name="Platshållare för innehåll 21">
            <a:extLst>
              <a:ext uri="{FF2B5EF4-FFF2-40B4-BE49-F238E27FC236}">
                <a16:creationId xmlns:a16="http://schemas.microsoft.com/office/drawing/2014/main" id="{452B35C3-3020-4226-BDD8-06C5E5FCEF4D}"/>
              </a:ext>
            </a:extLst>
          </p:cNvPr>
          <p:cNvSpPr>
            <a:spLocks noGrp="1"/>
          </p:cNvSpPr>
          <p:nvPr>
            <p:ph sz="quarter" idx="24" hasCustomPrompt="1"/>
          </p:nvPr>
        </p:nvSpPr>
        <p:spPr>
          <a:xfrm>
            <a:off x="5552032"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23" name="Platshållare för innehåll 22">
            <a:extLst>
              <a:ext uri="{FF2B5EF4-FFF2-40B4-BE49-F238E27FC236}">
                <a16:creationId xmlns:a16="http://schemas.microsoft.com/office/drawing/2014/main" id="{4B612D1E-4DE5-4A46-B95E-759FC21E26AB}"/>
              </a:ext>
            </a:extLst>
          </p:cNvPr>
          <p:cNvSpPr>
            <a:spLocks noGrp="1"/>
          </p:cNvSpPr>
          <p:nvPr>
            <p:ph sz="quarter" idx="25" hasCustomPrompt="1"/>
          </p:nvPr>
        </p:nvSpPr>
        <p:spPr>
          <a:xfrm>
            <a:off x="7723176"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24" name="Platshållare för innehåll 23">
            <a:extLst>
              <a:ext uri="{FF2B5EF4-FFF2-40B4-BE49-F238E27FC236}">
                <a16:creationId xmlns:a16="http://schemas.microsoft.com/office/drawing/2014/main" id="{3759F520-1F55-41B7-A25A-B051270004DA}"/>
              </a:ext>
            </a:extLst>
          </p:cNvPr>
          <p:cNvSpPr>
            <a:spLocks noGrp="1"/>
          </p:cNvSpPr>
          <p:nvPr>
            <p:ph sz="quarter" idx="26" hasCustomPrompt="1"/>
          </p:nvPr>
        </p:nvSpPr>
        <p:spPr>
          <a:xfrm>
            <a:off x="989432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346861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sv-SE"/>
              <a:t>Klicka här för att ändra mall för rubrikformat</a:t>
            </a:r>
          </a:p>
        </p:txBody>
      </p:sp>
      <p:sp>
        <p:nvSpPr>
          <p:cNvPr id="11" name="Platshållare för bild 10">
            <a:extLst>
              <a:ext uri="{FF2B5EF4-FFF2-40B4-BE49-F238E27FC236}">
                <a16:creationId xmlns:a16="http://schemas.microsoft.com/office/drawing/2014/main" id="{DE50D506-DCE2-4579-AE63-23E6E1EF9A36}"/>
              </a:ext>
            </a:extLst>
          </p:cNvPr>
          <p:cNvSpPr>
            <a:spLocks noGrp="1"/>
          </p:cNvSpPr>
          <p:nvPr>
            <p:ph type="pic" sz="quarter" idx="13"/>
          </p:nvPr>
        </p:nvSpPr>
        <p:spPr>
          <a:xfrm>
            <a:off x="800551" y="1828800"/>
            <a:ext cx="5147243" cy="2751589"/>
          </a:xfrm>
        </p:spPr>
        <p:txBody>
          <a:bodyPr/>
          <a:lstStyle/>
          <a:p>
            <a:r>
              <a:rPr lang="sv-SE"/>
              <a:t>Klicka på ikonen för att lägga till en bild</a:t>
            </a:r>
            <a:endParaRPr lang="sv-SE" dirty="0"/>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bild 10">
            <a:extLst>
              <a:ext uri="{FF2B5EF4-FFF2-40B4-BE49-F238E27FC236}">
                <a16:creationId xmlns:a16="http://schemas.microsoft.com/office/drawing/2014/main" id="{3FD67509-0617-40A1-9915-C8C6DD8AC69C}"/>
              </a:ext>
            </a:extLst>
          </p:cNvPr>
          <p:cNvSpPr>
            <a:spLocks noGrp="1"/>
          </p:cNvSpPr>
          <p:nvPr>
            <p:ph type="pic" sz="quarter" idx="15"/>
          </p:nvPr>
        </p:nvSpPr>
        <p:spPr>
          <a:xfrm>
            <a:off x="6243870" y="1828800"/>
            <a:ext cx="5147243" cy="2751589"/>
          </a:xfrm>
        </p:spPr>
        <p:txBody>
          <a:bodyPr/>
          <a:lstStyle/>
          <a:p>
            <a:r>
              <a:rPr lang="sv-SE"/>
              <a:t>Klicka på ikonen för att lägga till en bild</a:t>
            </a:r>
            <a:endParaRPr lang="sv-SE" dirty="0"/>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3535548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sv-SE"/>
              <a:t>Klicka här för att ändra mall för rubrikformat</a:t>
            </a:r>
          </a:p>
        </p:txBody>
      </p:sp>
      <p:sp>
        <p:nvSpPr>
          <p:cNvPr id="16" name="Platshållare för innehåll 15">
            <a:extLst>
              <a:ext uri="{FF2B5EF4-FFF2-40B4-BE49-F238E27FC236}">
                <a16:creationId xmlns:a16="http://schemas.microsoft.com/office/drawing/2014/main" id="{5CB10E15-CF4B-4447-9843-283BFCD89F70}"/>
              </a:ext>
            </a:extLst>
          </p:cNvPr>
          <p:cNvSpPr>
            <a:spLocks noGrp="1"/>
          </p:cNvSpPr>
          <p:nvPr>
            <p:ph sz="quarter" idx="17" hasCustomPrompt="1"/>
          </p:nvPr>
        </p:nvSpPr>
        <p:spPr>
          <a:xfrm>
            <a:off x="283423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8" name="Platshållare för innehåll 17">
            <a:extLst>
              <a:ext uri="{FF2B5EF4-FFF2-40B4-BE49-F238E27FC236}">
                <a16:creationId xmlns:a16="http://schemas.microsoft.com/office/drawing/2014/main" id="{6793C1FF-2FDC-48A8-B493-92AC90D946D2}"/>
              </a:ext>
            </a:extLst>
          </p:cNvPr>
          <p:cNvSpPr>
            <a:spLocks noGrp="1"/>
          </p:cNvSpPr>
          <p:nvPr>
            <p:ph sz="quarter" idx="18" hasCustomPrompt="1"/>
          </p:nvPr>
        </p:nvSpPr>
        <p:spPr>
          <a:xfrm>
            <a:off x="8277769"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dirty="0"/>
              <a:t>Klistra in din ikon här</a:t>
            </a:r>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2112788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792163" y="365125"/>
            <a:ext cx="10607674" cy="854075"/>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92163"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18237"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43030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lbild">
    <p:bg>
      <p:bgPr>
        <a:solidFill>
          <a:schemeClr val="accent1"/>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408302F-FE37-43C8-BF1D-BA662686D7DB}"/>
              </a:ext>
            </a:extLst>
          </p:cNvPr>
          <p:cNvSpPr>
            <a:spLocks noGrp="1"/>
          </p:cNvSpPr>
          <p:nvPr>
            <p:ph type="pic" sz="quarter" idx="13"/>
          </p:nvPr>
        </p:nvSpPr>
        <p:spPr>
          <a:xfrm>
            <a:off x="0" y="0"/>
            <a:ext cx="12192000" cy="6858000"/>
          </a:xfrm>
          <a:custGeom>
            <a:avLst/>
            <a:gdLst>
              <a:gd name="connsiteX0" fmla="*/ 11375021 w 12192000"/>
              <a:gd name="connsiteY0" fmla="*/ 6416413 h 6858000"/>
              <a:gd name="connsiteX1" fmla="*/ 11360511 w 12192000"/>
              <a:gd name="connsiteY1" fmla="*/ 6450795 h 6858000"/>
              <a:gd name="connsiteX2" fmla="*/ 11349786 w 12192000"/>
              <a:gd name="connsiteY2" fmla="*/ 6434392 h 6858000"/>
              <a:gd name="connsiteX3" fmla="*/ 11375021 w 12192000"/>
              <a:gd name="connsiteY3" fmla="*/ 6416413 h 6858000"/>
              <a:gd name="connsiteX4" fmla="*/ 11021427 w 12192000"/>
              <a:gd name="connsiteY4" fmla="*/ 6416413 h 6858000"/>
              <a:gd name="connsiteX5" fmla="*/ 11006917 w 12192000"/>
              <a:gd name="connsiteY5" fmla="*/ 6450795 h 6858000"/>
              <a:gd name="connsiteX6" fmla="*/ 10996192 w 12192000"/>
              <a:gd name="connsiteY6" fmla="*/ 6434392 h 6858000"/>
              <a:gd name="connsiteX7" fmla="*/ 11021427 w 12192000"/>
              <a:gd name="connsiteY7" fmla="*/ 6416413 h 6858000"/>
              <a:gd name="connsiteX8" fmla="*/ 11476588 w 12192000"/>
              <a:gd name="connsiteY8" fmla="*/ 6362475 h 6858000"/>
              <a:gd name="connsiteX9" fmla="*/ 11476588 w 12192000"/>
              <a:gd name="connsiteY9" fmla="*/ 6466566 h 6858000"/>
              <a:gd name="connsiteX10" fmla="*/ 11505607 w 12192000"/>
              <a:gd name="connsiteY10" fmla="*/ 6466566 h 6858000"/>
              <a:gd name="connsiteX11" fmla="*/ 11505607 w 12192000"/>
              <a:gd name="connsiteY11" fmla="*/ 6362475 h 6858000"/>
              <a:gd name="connsiteX12" fmla="*/ 10877592 w 12192000"/>
              <a:gd name="connsiteY12" fmla="*/ 6362475 h 6858000"/>
              <a:gd name="connsiteX13" fmla="*/ 10905034 w 12192000"/>
              <a:gd name="connsiteY13" fmla="*/ 6466566 h 6858000"/>
              <a:gd name="connsiteX14" fmla="*/ 10937208 w 12192000"/>
              <a:gd name="connsiteY14" fmla="*/ 6466566 h 6858000"/>
              <a:gd name="connsiteX15" fmla="*/ 10965912 w 12192000"/>
              <a:gd name="connsiteY15" fmla="*/ 6362475 h 6858000"/>
              <a:gd name="connsiteX16" fmla="*/ 10937523 w 12192000"/>
              <a:gd name="connsiteY16" fmla="*/ 6362475 h 6858000"/>
              <a:gd name="connsiteX17" fmla="*/ 10922067 w 12192000"/>
              <a:gd name="connsiteY17" fmla="*/ 6440385 h 6858000"/>
              <a:gd name="connsiteX18" fmla="*/ 10921752 w 12192000"/>
              <a:gd name="connsiteY18" fmla="*/ 6440385 h 6858000"/>
              <a:gd name="connsiteX19" fmla="*/ 10906927 w 12192000"/>
              <a:gd name="connsiteY19" fmla="*/ 6362475 h 6858000"/>
              <a:gd name="connsiteX20" fmla="*/ 11101230 w 12192000"/>
              <a:gd name="connsiteY20" fmla="*/ 6360583 h 6858000"/>
              <a:gd name="connsiteX21" fmla="*/ 11060225 w 12192000"/>
              <a:gd name="connsiteY21" fmla="*/ 6389918 h 6858000"/>
              <a:gd name="connsiteX22" fmla="*/ 11111324 w 12192000"/>
              <a:gd name="connsiteY22" fmla="*/ 6440386 h 6858000"/>
              <a:gd name="connsiteX23" fmla="*/ 11100599 w 12192000"/>
              <a:gd name="connsiteY23" fmla="*/ 6451111 h 6858000"/>
              <a:gd name="connsiteX24" fmla="*/ 11090190 w 12192000"/>
              <a:gd name="connsiteY24" fmla="*/ 6446064 h 6858000"/>
              <a:gd name="connsiteX25" fmla="*/ 11088613 w 12192000"/>
              <a:gd name="connsiteY25" fmla="*/ 6433447 h 6858000"/>
              <a:gd name="connsiteX26" fmla="*/ 11060225 w 12192000"/>
              <a:gd name="connsiteY26" fmla="*/ 6433447 h 6858000"/>
              <a:gd name="connsiteX27" fmla="*/ 11100915 w 12192000"/>
              <a:gd name="connsiteY27" fmla="*/ 6469090 h 6858000"/>
              <a:gd name="connsiteX28" fmla="*/ 11140028 w 12192000"/>
              <a:gd name="connsiteY28" fmla="*/ 6437232 h 6858000"/>
              <a:gd name="connsiteX29" fmla="*/ 11088613 w 12192000"/>
              <a:gd name="connsiteY29" fmla="*/ 6387710 h 6858000"/>
              <a:gd name="connsiteX30" fmla="*/ 11098391 w 12192000"/>
              <a:gd name="connsiteY30" fmla="*/ 6376670 h 6858000"/>
              <a:gd name="connsiteX31" fmla="*/ 11105962 w 12192000"/>
              <a:gd name="connsiteY31" fmla="*/ 6378878 h 6858000"/>
              <a:gd name="connsiteX32" fmla="*/ 11108800 w 12192000"/>
              <a:gd name="connsiteY32" fmla="*/ 6392441 h 6858000"/>
              <a:gd name="connsiteX33" fmla="*/ 11137189 w 12192000"/>
              <a:gd name="connsiteY33" fmla="*/ 6392441 h 6858000"/>
              <a:gd name="connsiteX34" fmla="*/ 11101230 w 12192000"/>
              <a:gd name="connsiteY34" fmla="*/ 6360583 h 6858000"/>
              <a:gd name="connsiteX35" fmla="*/ 11361773 w 12192000"/>
              <a:gd name="connsiteY35" fmla="*/ 6360267 h 6858000"/>
              <a:gd name="connsiteX36" fmla="*/ 11334646 w 12192000"/>
              <a:gd name="connsiteY36" fmla="*/ 6367206 h 6858000"/>
              <a:gd name="connsiteX37" fmla="*/ 11323921 w 12192000"/>
              <a:gd name="connsiteY37" fmla="*/ 6392441 h 6858000"/>
              <a:gd name="connsiteX38" fmla="*/ 11352310 w 12192000"/>
              <a:gd name="connsiteY38" fmla="*/ 6392441 h 6858000"/>
              <a:gd name="connsiteX39" fmla="*/ 11363350 w 12192000"/>
              <a:gd name="connsiteY39" fmla="*/ 6376669 h 6858000"/>
              <a:gd name="connsiteX40" fmla="*/ 11375021 w 12192000"/>
              <a:gd name="connsiteY40" fmla="*/ 6391810 h 6858000"/>
              <a:gd name="connsiteX41" fmla="*/ 11375021 w 12192000"/>
              <a:gd name="connsiteY41" fmla="*/ 6400011 h 6858000"/>
              <a:gd name="connsiteX42" fmla="*/ 11321398 w 12192000"/>
              <a:gd name="connsiteY42" fmla="*/ 6435654 h 6858000"/>
              <a:gd name="connsiteX43" fmla="*/ 11349156 w 12192000"/>
              <a:gd name="connsiteY43" fmla="*/ 6468774 h 6858000"/>
              <a:gd name="connsiteX44" fmla="*/ 11376282 w 12192000"/>
              <a:gd name="connsiteY44" fmla="*/ 6453003 h 6858000"/>
              <a:gd name="connsiteX45" fmla="*/ 11376598 w 12192000"/>
              <a:gd name="connsiteY45" fmla="*/ 6453003 h 6858000"/>
              <a:gd name="connsiteX46" fmla="*/ 11377859 w 12192000"/>
              <a:gd name="connsiteY46" fmla="*/ 6466881 h 6858000"/>
              <a:gd name="connsiteX47" fmla="*/ 11404986 w 12192000"/>
              <a:gd name="connsiteY47" fmla="*/ 6466881 h 6858000"/>
              <a:gd name="connsiteX48" fmla="*/ 11403409 w 12192000"/>
              <a:gd name="connsiteY48" fmla="*/ 6447640 h 6858000"/>
              <a:gd name="connsiteX49" fmla="*/ 11403409 w 12192000"/>
              <a:gd name="connsiteY49" fmla="*/ 6395279 h 6858000"/>
              <a:gd name="connsiteX50" fmla="*/ 11361773 w 12192000"/>
              <a:gd name="connsiteY50" fmla="*/ 6360267 h 6858000"/>
              <a:gd name="connsiteX51" fmla="*/ 11320136 w 12192000"/>
              <a:gd name="connsiteY51" fmla="*/ 6360267 h 6858000"/>
              <a:gd name="connsiteX52" fmla="*/ 11293325 w 12192000"/>
              <a:gd name="connsiteY52" fmla="*/ 6375723 h 6858000"/>
              <a:gd name="connsiteX53" fmla="*/ 11293010 w 12192000"/>
              <a:gd name="connsiteY53" fmla="*/ 6375723 h 6858000"/>
              <a:gd name="connsiteX54" fmla="*/ 11293010 w 12192000"/>
              <a:gd name="connsiteY54" fmla="*/ 6362475 h 6858000"/>
              <a:gd name="connsiteX55" fmla="*/ 11265252 w 12192000"/>
              <a:gd name="connsiteY55" fmla="*/ 6362475 h 6858000"/>
              <a:gd name="connsiteX56" fmla="*/ 11265252 w 12192000"/>
              <a:gd name="connsiteY56" fmla="*/ 6466566 h 6858000"/>
              <a:gd name="connsiteX57" fmla="*/ 11294271 w 12192000"/>
              <a:gd name="connsiteY57" fmla="*/ 6466566 h 6858000"/>
              <a:gd name="connsiteX58" fmla="*/ 11294271 w 12192000"/>
              <a:gd name="connsiteY58" fmla="*/ 6409789 h 6858000"/>
              <a:gd name="connsiteX59" fmla="*/ 11320136 w 12192000"/>
              <a:gd name="connsiteY59" fmla="*/ 6386132 h 6858000"/>
              <a:gd name="connsiteX60" fmla="*/ 11008179 w 12192000"/>
              <a:gd name="connsiteY60" fmla="*/ 6360267 h 6858000"/>
              <a:gd name="connsiteX61" fmla="*/ 10981052 w 12192000"/>
              <a:gd name="connsiteY61" fmla="*/ 6367206 h 6858000"/>
              <a:gd name="connsiteX62" fmla="*/ 10970327 w 12192000"/>
              <a:gd name="connsiteY62" fmla="*/ 6392441 h 6858000"/>
              <a:gd name="connsiteX63" fmla="*/ 10998716 w 12192000"/>
              <a:gd name="connsiteY63" fmla="*/ 6392441 h 6858000"/>
              <a:gd name="connsiteX64" fmla="*/ 11009756 w 12192000"/>
              <a:gd name="connsiteY64" fmla="*/ 6376669 h 6858000"/>
              <a:gd name="connsiteX65" fmla="*/ 11021427 w 12192000"/>
              <a:gd name="connsiteY65" fmla="*/ 6391810 h 6858000"/>
              <a:gd name="connsiteX66" fmla="*/ 11021427 w 12192000"/>
              <a:gd name="connsiteY66" fmla="*/ 6400011 h 6858000"/>
              <a:gd name="connsiteX67" fmla="*/ 10967804 w 12192000"/>
              <a:gd name="connsiteY67" fmla="*/ 6435654 h 6858000"/>
              <a:gd name="connsiteX68" fmla="*/ 10995562 w 12192000"/>
              <a:gd name="connsiteY68" fmla="*/ 6468774 h 6858000"/>
              <a:gd name="connsiteX69" fmla="*/ 11022688 w 12192000"/>
              <a:gd name="connsiteY69" fmla="*/ 6453003 h 6858000"/>
              <a:gd name="connsiteX70" fmla="*/ 11023004 w 12192000"/>
              <a:gd name="connsiteY70" fmla="*/ 6453003 h 6858000"/>
              <a:gd name="connsiteX71" fmla="*/ 11024265 w 12192000"/>
              <a:gd name="connsiteY71" fmla="*/ 6466881 h 6858000"/>
              <a:gd name="connsiteX72" fmla="*/ 11051392 w 12192000"/>
              <a:gd name="connsiteY72" fmla="*/ 6466881 h 6858000"/>
              <a:gd name="connsiteX73" fmla="*/ 11049815 w 12192000"/>
              <a:gd name="connsiteY73" fmla="*/ 6447640 h 6858000"/>
              <a:gd name="connsiteX74" fmla="*/ 11049815 w 12192000"/>
              <a:gd name="connsiteY74" fmla="*/ 6395279 h 6858000"/>
              <a:gd name="connsiteX75" fmla="*/ 11008179 w 12192000"/>
              <a:gd name="connsiteY75" fmla="*/ 6360267 h 6858000"/>
              <a:gd name="connsiteX76" fmla="*/ 11183872 w 12192000"/>
              <a:gd name="connsiteY76" fmla="*/ 6332825 h 6858000"/>
              <a:gd name="connsiteX77" fmla="*/ 11154853 w 12192000"/>
              <a:gd name="connsiteY77" fmla="*/ 6345758 h 6858000"/>
              <a:gd name="connsiteX78" fmla="*/ 11154853 w 12192000"/>
              <a:gd name="connsiteY78" fmla="*/ 6362475 h 6858000"/>
              <a:gd name="connsiteX79" fmla="*/ 11143182 w 12192000"/>
              <a:gd name="connsiteY79" fmla="*/ 6362475 h 6858000"/>
              <a:gd name="connsiteX80" fmla="*/ 11143182 w 12192000"/>
              <a:gd name="connsiteY80" fmla="*/ 6380454 h 6858000"/>
              <a:gd name="connsiteX81" fmla="*/ 11154853 w 12192000"/>
              <a:gd name="connsiteY81" fmla="*/ 6380454 h 6858000"/>
              <a:gd name="connsiteX82" fmla="*/ 11154853 w 12192000"/>
              <a:gd name="connsiteY82" fmla="*/ 6444486 h 6858000"/>
              <a:gd name="connsiteX83" fmla="*/ 11183241 w 12192000"/>
              <a:gd name="connsiteY83" fmla="*/ 6467512 h 6858000"/>
              <a:gd name="connsiteX84" fmla="*/ 11198382 w 12192000"/>
              <a:gd name="connsiteY84" fmla="*/ 6466566 h 6858000"/>
              <a:gd name="connsiteX85" fmla="*/ 11198382 w 12192000"/>
              <a:gd name="connsiteY85" fmla="*/ 6448587 h 6858000"/>
              <a:gd name="connsiteX86" fmla="*/ 11193335 w 12192000"/>
              <a:gd name="connsiteY86" fmla="*/ 6448902 h 6858000"/>
              <a:gd name="connsiteX87" fmla="*/ 11184188 w 12192000"/>
              <a:gd name="connsiteY87" fmla="*/ 6435970 h 6858000"/>
              <a:gd name="connsiteX88" fmla="*/ 11184188 w 12192000"/>
              <a:gd name="connsiteY88" fmla="*/ 6380139 h 6858000"/>
              <a:gd name="connsiteX89" fmla="*/ 11198697 w 12192000"/>
              <a:gd name="connsiteY89" fmla="*/ 6380139 h 6858000"/>
              <a:gd name="connsiteX90" fmla="*/ 11199013 w 12192000"/>
              <a:gd name="connsiteY90" fmla="*/ 6380139 h 6858000"/>
              <a:gd name="connsiteX91" fmla="*/ 11210368 w 12192000"/>
              <a:gd name="connsiteY91" fmla="*/ 6380139 h 6858000"/>
              <a:gd name="connsiteX92" fmla="*/ 11210368 w 12192000"/>
              <a:gd name="connsiteY92" fmla="*/ 6444486 h 6858000"/>
              <a:gd name="connsiteX93" fmla="*/ 11238756 w 12192000"/>
              <a:gd name="connsiteY93" fmla="*/ 6467512 h 6858000"/>
              <a:gd name="connsiteX94" fmla="*/ 11253897 w 12192000"/>
              <a:gd name="connsiteY94" fmla="*/ 6466566 h 6858000"/>
              <a:gd name="connsiteX95" fmla="*/ 11253897 w 12192000"/>
              <a:gd name="connsiteY95" fmla="*/ 6448587 h 6858000"/>
              <a:gd name="connsiteX96" fmla="*/ 11248850 w 12192000"/>
              <a:gd name="connsiteY96" fmla="*/ 6448902 h 6858000"/>
              <a:gd name="connsiteX97" fmla="*/ 11239703 w 12192000"/>
              <a:gd name="connsiteY97" fmla="*/ 6435970 h 6858000"/>
              <a:gd name="connsiteX98" fmla="*/ 11239703 w 12192000"/>
              <a:gd name="connsiteY98" fmla="*/ 6380139 h 6858000"/>
              <a:gd name="connsiteX99" fmla="*/ 11254843 w 12192000"/>
              <a:gd name="connsiteY99" fmla="*/ 6380139 h 6858000"/>
              <a:gd name="connsiteX100" fmla="*/ 11254843 w 12192000"/>
              <a:gd name="connsiteY100" fmla="*/ 6362475 h 6858000"/>
              <a:gd name="connsiteX101" fmla="*/ 11239703 w 12192000"/>
              <a:gd name="connsiteY101" fmla="*/ 6362475 h 6858000"/>
              <a:gd name="connsiteX102" fmla="*/ 11239703 w 12192000"/>
              <a:gd name="connsiteY102" fmla="*/ 6332825 h 6858000"/>
              <a:gd name="connsiteX103" fmla="*/ 11239072 w 12192000"/>
              <a:gd name="connsiteY103" fmla="*/ 6332825 h 6858000"/>
              <a:gd name="connsiteX104" fmla="*/ 11210053 w 12192000"/>
              <a:gd name="connsiteY104" fmla="*/ 6345758 h 6858000"/>
              <a:gd name="connsiteX105" fmla="*/ 11210053 w 12192000"/>
              <a:gd name="connsiteY105" fmla="*/ 6362475 h 6858000"/>
              <a:gd name="connsiteX106" fmla="*/ 11198697 w 12192000"/>
              <a:gd name="connsiteY106" fmla="*/ 6362475 h 6858000"/>
              <a:gd name="connsiteX107" fmla="*/ 11198382 w 12192000"/>
              <a:gd name="connsiteY107" fmla="*/ 6362475 h 6858000"/>
              <a:gd name="connsiteX108" fmla="*/ 11183872 w 12192000"/>
              <a:gd name="connsiteY108" fmla="*/ 6362475 h 6858000"/>
              <a:gd name="connsiteX109" fmla="*/ 11476588 w 12192000"/>
              <a:gd name="connsiteY109" fmla="*/ 6322731 h 6858000"/>
              <a:gd name="connsiteX110" fmla="*/ 11476588 w 12192000"/>
              <a:gd name="connsiteY110" fmla="*/ 6345757 h 6858000"/>
              <a:gd name="connsiteX111" fmla="*/ 11505607 w 12192000"/>
              <a:gd name="connsiteY111" fmla="*/ 6345757 h 6858000"/>
              <a:gd name="connsiteX112" fmla="*/ 11505607 w 12192000"/>
              <a:gd name="connsiteY112" fmla="*/ 6322731 h 6858000"/>
              <a:gd name="connsiteX113" fmla="*/ 11520748 w 12192000"/>
              <a:gd name="connsiteY113" fmla="*/ 6322416 h 6858000"/>
              <a:gd name="connsiteX114" fmla="*/ 11520748 w 12192000"/>
              <a:gd name="connsiteY114" fmla="*/ 6466566 h 6858000"/>
              <a:gd name="connsiteX115" fmla="*/ 11550083 w 12192000"/>
              <a:gd name="connsiteY115" fmla="*/ 6466566 h 6858000"/>
              <a:gd name="connsiteX116" fmla="*/ 11550083 w 12192000"/>
              <a:gd name="connsiteY116" fmla="*/ 6409789 h 6858000"/>
              <a:gd name="connsiteX117" fmla="*/ 11550398 w 12192000"/>
              <a:gd name="connsiteY117" fmla="*/ 6409789 h 6858000"/>
              <a:gd name="connsiteX118" fmla="*/ 11577525 w 12192000"/>
              <a:gd name="connsiteY118" fmla="*/ 6466566 h 6858000"/>
              <a:gd name="connsiteX119" fmla="*/ 11610329 w 12192000"/>
              <a:gd name="connsiteY119" fmla="*/ 6466566 h 6858000"/>
              <a:gd name="connsiteX120" fmla="*/ 11577525 w 12192000"/>
              <a:gd name="connsiteY120" fmla="*/ 6408843 h 6858000"/>
              <a:gd name="connsiteX121" fmla="*/ 11606860 w 12192000"/>
              <a:gd name="connsiteY121" fmla="*/ 6362475 h 6858000"/>
              <a:gd name="connsiteX122" fmla="*/ 11576579 w 12192000"/>
              <a:gd name="connsiteY122" fmla="*/ 6362475 h 6858000"/>
              <a:gd name="connsiteX123" fmla="*/ 11550398 w 12192000"/>
              <a:gd name="connsiteY123" fmla="*/ 6406320 h 6858000"/>
              <a:gd name="connsiteX124" fmla="*/ 11550083 w 12192000"/>
              <a:gd name="connsiteY124" fmla="*/ 6406320 h 6858000"/>
              <a:gd name="connsiteX125" fmla="*/ 11550083 w 12192000"/>
              <a:gd name="connsiteY125" fmla="*/ 6322416 h 6858000"/>
              <a:gd name="connsiteX126" fmla="*/ 11017642 w 12192000"/>
              <a:gd name="connsiteY126" fmla="*/ 6322416 h 6858000"/>
              <a:gd name="connsiteX127" fmla="*/ 11017642 w 12192000"/>
              <a:gd name="connsiteY127" fmla="*/ 6344811 h 6858000"/>
              <a:gd name="connsiteX128" fmla="*/ 11040668 w 12192000"/>
              <a:gd name="connsiteY128" fmla="*/ 6344811 h 6858000"/>
              <a:gd name="connsiteX129" fmla="*/ 11040668 w 12192000"/>
              <a:gd name="connsiteY129" fmla="*/ 6322416 h 6858000"/>
              <a:gd name="connsiteX130" fmla="*/ 10981052 w 12192000"/>
              <a:gd name="connsiteY130" fmla="*/ 6322416 h 6858000"/>
              <a:gd name="connsiteX131" fmla="*/ 10981052 w 12192000"/>
              <a:gd name="connsiteY131" fmla="*/ 6344811 h 6858000"/>
              <a:gd name="connsiteX132" fmla="*/ 11004078 w 12192000"/>
              <a:gd name="connsiteY132" fmla="*/ 6344811 h 6858000"/>
              <a:gd name="connsiteX133" fmla="*/ 11004078 w 12192000"/>
              <a:gd name="connsiteY133" fmla="*/ 6322416 h 6858000"/>
              <a:gd name="connsiteX134" fmla="*/ 11454824 w 12192000"/>
              <a:gd name="connsiteY134" fmla="*/ 6321785 h 6858000"/>
              <a:gd name="connsiteX135" fmla="*/ 11421704 w 12192000"/>
              <a:gd name="connsiteY135" fmla="*/ 6362159 h 6858000"/>
              <a:gd name="connsiteX136" fmla="*/ 11408456 w 12192000"/>
              <a:gd name="connsiteY136" fmla="*/ 6362159 h 6858000"/>
              <a:gd name="connsiteX137" fmla="*/ 11408456 w 12192000"/>
              <a:gd name="connsiteY137" fmla="*/ 6381085 h 6858000"/>
              <a:gd name="connsiteX138" fmla="*/ 11421704 w 12192000"/>
              <a:gd name="connsiteY138" fmla="*/ 6381085 h 6858000"/>
              <a:gd name="connsiteX139" fmla="*/ 11421704 w 12192000"/>
              <a:gd name="connsiteY139" fmla="*/ 6466566 h 6858000"/>
              <a:gd name="connsiteX140" fmla="*/ 11450723 w 12192000"/>
              <a:gd name="connsiteY140" fmla="*/ 6466566 h 6858000"/>
              <a:gd name="connsiteX141" fmla="*/ 11450723 w 12192000"/>
              <a:gd name="connsiteY141" fmla="*/ 6381085 h 6858000"/>
              <a:gd name="connsiteX142" fmla="*/ 11464602 w 12192000"/>
              <a:gd name="connsiteY142" fmla="*/ 6381085 h 6858000"/>
              <a:gd name="connsiteX143" fmla="*/ 11464602 w 12192000"/>
              <a:gd name="connsiteY143" fmla="*/ 6362159 h 6858000"/>
              <a:gd name="connsiteX144" fmla="*/ 11450723 w 12192000"/>
              <a:gd name="connsiteY144" fmla="*/ 6362159 h 6858000"/>
              <a:gd name="connsiteX145" fmla="*/ 11450723 w 12192000"/>
              <a:gd name="connsiteY145" fmla="*/ 6354589 h 6858000"/>
              <a:gd name="connsiteX146" fmla="*/ 11464602 w 12192000"/>
              <a:gd name="connsiteY146" fmla="*/ 6345442 h 6858000"/>
              <a:gd name="connsiteX147" fmla="*/ 11464602 w 12192000"/>
              <a:gd name="connsiteY147" fmla="*/ 6322100 h 6858000"/>
              <a:gd name="connsiteX148" fmla="*/ 11454824 w 12192000"/>
              <a:gd name="connsiteY148" fmla="*/ 6321785 h 6858000"/>
              <a:gd name="connsiteX149" fmla="*/ 10729342 w 12192000"/>
              <a:gd name="connsiteY149" fmla="*/ 6310430 h 6858000"/>
              <a:gd name="connsiteX150" fmla="*/ 10712940 w 12192000"/>
              <a:gd name="connsiteY150" fmla="*/ 6377301 h 6858000"/>
              <a:gd name="connsiteX151" fmla="*/ 10647016 w 12192000"/>
              <a:gd name="connsiteY151" fmla="*/ 6343865 h 6858000"/>
              <a:gd name="connsiteX152" fmla="*/ 10729342 w 12192000"/>
              <a:gd name="connsiteY152" fmla="*/ 6310430 h 6858000"/>
              <a:gd name="connsiteX153" fmla="*/ 10721772 w 12192000"/>
              <a:gd name="connsiteY153" fmla="*/ 6296236 h 6858000"/>
              <a:gd name="connsiteX154" fmla="*/ 10631875 w 12192000"/>
              <a:gd name="connsiteY154" fmla="*/ 6339134 h 6858000"/>
              <a:gd name="connsiteX155" fmla="*/ 10546079 w 12192000"/>
              <a:gd name="connsiteY155" fmla="*/ 6333456 h 6858000"/>
              <a:gd name="connsiteX156" fmla="*/ 10752999 w 12192000"/>
              <a:gd name="connsiteY156" fmla="*/ 6494324 h 6858000"/>
              <a:gd name="connsiteX157" fmla="*/ 10820816 w 12192000"/>
              <a:gd name="connsiteY157" fmla="*/ 6390549 h 6858000"/>
              <a:gd name="connsiteX158" fmla="*/ 10823339 w 12192000"/>
              <a:gd name="connsiteY158" fmla="*/ 6411051 h 6858000"/>
              <a:gd name="connsiteX159" fmla="*/ 10799367 w 12192000"/>
              <a:gd name="connsiteY159" fmla="*/ 6476660 h 6858000"/>
              <a:gd name="connsiteX160" fmla="*/ 10722087 w 12192000"/>
              <a:gd name="connsiteY160" fmla="*/ 6512619 h 6858000"/>
              <a:gd name="connsiteX161" fmla="*/ 10641653 w 12192000"/>
              <a:gd name="connsiteY161" fmla="*/ 6473191 h 6858000"/>
              <a:gd name="connsiteX162" fmla="*/ 10696853 w 12192000"/>
              <a:gd name="connsiteY162" fmla="*/ 6430923 h 6858000"/>
              <a:gd name="connsiteX163" fmla="*/ 10685498 w 12192000"/>
              <a:gd name="connsiteY163" fmla="*/ 6420514 h 6858000"/>
              <a:gd name="connsiteX164" fmla="*/ 10633452 w 12192000"/>
              <a:gd name="connsiteY164" fmla="*/ 6460573 h 6858000"/>
              <a:gd name="connsiteX165" fmla="*/ 10627144 w 12192000"/>
              <a:gd name="connsiteY165" fmla="*/ 6376039 h 6858000"/>
              <a:gd name="connsiteX166" fmla="*/ 10614527 w 12192000"/>
              <a:gd name="connsiteY166" fmla="*/ 6368153 h 6858000"/>
              <a:gd name="connsiteX167" fmla="*/ 10606010 w 12192000"/>
              <a:gd name="connsiteY167" fmla="*/ 6411998 h 6858000"/>
              <a:gd name="connsiteX168" fmla="*/ 10721772 w 12192000"/>
              <a:gd name="connsiteY168" fmla="*/ 6528075 h 6858000"/>
              <a:gd name="connsiteX169" fmla="*/ 10837849 w 12192000"/>
              <a:gd name="connsiteY169" fmla="*/ 6412313 h 6858000"/>
              <a:gd name="connsiteX170" fmla="*/ 10833118 w 12192000"/>
              <a:gd name="connsiteY170" fmla="*/ 6380140 h 6858000"/>
              <a:gd name="connsiteX171" fmla="*/ 10864029 w 12192000"/>
              <a:gd name="connsiteY171" fmla="*/ 6361845 h 6858000"/>
              <a:gd name="connsiteX172" fmla="*/ 10753315 w 12192000"/>
              <a:gd name="connsiteY172" fmla="*/ 6411051 h 6858000"/>
              <a:gd name="connsiteX173" fmla="*/ 10725557 w 12192000"/>
              <a:gd name="connsiteY173" fmla="*/ 6386764 h 6858000"/>
              <a:gd name="connsiteX174" fmla="*/ 10744167 w 12192000"/>
              <a:gd name="connsiteY174" fmla="*/ 6312638 h 6858000"/>
              <a:gd name="connsiteX175" fmla="*/ 10812299 w 12192000"/>
              <a:gd name="connsiteY175" fmla="*/ 6365945 h 6858000"/>
              <a:gd name="connsiteX176" fmla="*/ 10826809 w 12192000"/>
              <a:gd name="connsiteY176" fmla="*/ 6363107 h 6858000"/>
              <a:gd name="connsiteX177" fmla="*/ 10721772 w 12192000"/>
              <a:gd name="connsiteY177" fmla="*/ 6296236 h 6858000"/>
              <a:gd name="connsiteX178" fmla="*/ 0 w 12192000"/>
              <a:gd name="connsiteY178" fmla="*/ 0 h 6858000"/>
              <a:gd name="connsiteX179" fmla="*/ 12192000 w 12192000"/>
              <a:gd name="connsiteY179" fmla="*/ 0 h 6858000"/>
              <a:gd name="connsiteX180" fmla="*/ 12192000 w 12192000"/>
              <a:gd name="connsiteY180" fmla="*/ 6858000 h 6858000"/>
              <a:gd name="connsiteX181" fmla="*/ 0 w 12192000"/>
              <a:gd name="connsiteY1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2000" h="6858000">
                <a:moveTo>
                  <a:pt x="11375021" y="6416413"/>
                </a:moveTo>
                <a:cubicBezTo>
                  <a:pt x="11375021" y="6427453"/>
                  <a:pt x="11377544" y="6450795"/>
                  <a:pt x="11360511" y="6450795"/>
                </a:cubicBezTo>
                <a:cubicBezTo>
                  <a:pt x="11351048" y="6450795"/>
                  <a:pt x="11349786" y="6441647"/>
                  <a:pt x="11349786" y="6434392"/>
                </a:cubicBezTo>
                <a:cubicBezTo>
                  <a:pt x="11349786" y="6415782"/>
                  <a:pt x="11360511" y="6417044"/>
                  <a:pt x="11375021" y="6416413"/>
                </a:cubicBezTo>
                <a:close/>
                <a:moveTo>
                  <a:pt x="11021427" y="6416413"/>
                </a:moveTo>
                <a:cubicBezTo>
                  <a:pt x="11021427" y="6427453"/>
                  <a:pt x="11023950" y="6450795"/>
                  <a:pt x="11006917" y="6450795"/>
                </a:cubicBezTo>
                <a:cubicBezTo>
                  <a:pt x="10997454" y="6450795"/>
                  <a:pt x="10996192" y="6441647"/>
                  <a:pt x="10996192" y="6434392"/>
                </a:cubicBezTo>
                <a:cubicBezTo>
                  <a:pt x="10996192" y="6415782"/>
                  <a:pt x="11006917" y="6417044"/>
                  <a:pt x="11021427" y="6416413"/>
                </a:cubicBezTo>
                <a:close/>
                <a:moveTo>
                  <a:pt x="11476588" y="6362475"/>
                </a:moveTo>
                <a:lnTo>
                  <a:pt x="11476588" y="6466566"/>
                </a:lnTo>
                <a:lnTo>
                  <a:pt x="11505607" y="6466566"/>
                </a:lnTo>
                <a:lnTo>
                  <a:pt x="11505607" y="6362475"/>
                </a:lnTo>
                <a:close/>
                <a:moveTo>
                  <a:pt x="10877592" y="6362475"/>
                </a:moveTo>
                <a:lnTo>
                  <a:pt x="10905034" y="6466566"/>
                </a:lnTo>
                <a:lnTo>
                  <a:pt x="10937208" y="6466566"/>
                </a:lnTo>
                <a:lnTo>
                  <a:pt x="10965912" y="6362475"/>
                </a:lnTo>
                <a:lnTo>
                  <a:pt x="10937523" y="6362475"/>
                </a:lnTo>
                <a:lnTo>
                  <a:pt x="10922067" y="6440385"/>
                </a:lnTo>
                <a:lnTo>
                  <a:pt x="10921752" y="6440385"/>
                </a:lnTo>
                <a:lnTo>
                  <a:pt x="10906927" y="6362475"/>
                </a:lnTo>
                <a:close/>
                <a:moveTo>
                  <a:pt x="11101230" y="6360583"/>
                </a:moveTo>
                <a:cubicBezTo>
                  <a:pt x="11082305" y="6360583"/>
                  <a:pt x="11060225" y="6367522"/>
                  <a:pt x="11060225" y="6389918"/>
                </a:cubicBezTo>
                <a:cubicBezTo>
                  <a:pt x="11060225" y="6423038"/>
                  <a:pt x="11111324" y="6418306"/>
                  <a:pt x="11111324" y="6440386"/>
                </a:cubicBezTo>
                <a:cubicBezTo>
                  <a:pt x="11111324" y="6447325"/>
                  <a:pt x="11106277" y="6451111"/>
                  <a:pt x="11100599" y="6451111"/>
                </a:cubicBezTo>
                <a:cubicBezTo>
                  <a:pt x="11094922" y="6451111"/>
                  <a:pt x="11091767" y="6449533"/>
                  <a:pt x="11090190" y="6446064"/>
                </a:cubicBezTo>
                <a:cubicBezTo>
                  <a:pt x="11088613" y="6442909"/>
                  <a:pt x="11088613" y="6438178"/>
                  <a:pt x="11088613" y="6433447"/>
                </a:cubicBezTo>
                <a:lnTo>
                  <a:pt x="11060225" y="6433447"/>
                </a:lnTo>
                <a:cubicBezTo>
                  <a:pt x="11058648" y="6462466"/>
                  <a:pt x="11075365" y="6469090"/>
                  <a:pt x="11100915" y="6469090"/>
                </a:cubicBezTo>
                <a:cubicBezTo>
                  <a:pt x="11125203" y="6469090"/>
                  <a:pt x="11140028" y="6455527"/>
                  <a:pt x="11140028" y="6437232"/>
                </a:cubicBezTo>
                <a:cubicBezTo>
                  <a:pt x="11139712" y="6403481"/>
                  <a:pt x="11088613" y="6404112"/>
                  <a:pt x="11088613" y="6387710"/>
                </a:cubicBezTo>
                <a:cubicBezTo>
                  <a:pt x="11088613" y="6380770"/>
                  <a:pt x="11092083" y="6376670"/>
                  <a:pt x="11098391" y="6376670"/>
                </a:cubicBezTo>
                <a:cubicBezTo>
                  <a:pt x="11101546" y="6376670"/>
                  <a:pt x="11104069" y="6376985"/>
                  <a:pt x="11105962" y="6378878"/>
                </a:cubicBezTo>
                <a:cubicBezTo>
                  <a:pt x="11108170" y="6380770"/>
                  <a:pt x="11108800" y="6385186"/>
                  <a:pt x="11108800" y="6392441"/>
                </a:cubicBezTo>
                <a:lnTo>
                  <a:pt x="11137189" y="6392441"/>
                </a:lnTo>
                <a:cubicBezTo>
                  <a:pt x="11138766" y="6370046"/>
                  <a:pt x="11120787" y="6360583"/>
                  <a:pt x="11101230" y="6360583"/>
                </a:cubicBezTo>
                <a:close/>
                <a:moveTo>
                  <a:pt x="11361773" y="6360267"/>
                </a:moveTo>
                <a:cubicBezTo>
                  <a:pt x="11350733" y="6360267"/>
                  <a:pt x="11341270" y="6362160"/>
                  <a:pt x="11334646" y="6367206"/>
                </a:cubicBezTo>
                <a:cubicBezTo>
                  <a:pt x="11327707" y="6371938"/>
                  <a:pt x="11323921" y="6380139"/>
                  <a:pt x="11323921" y="6392441"/>
                </a:cubicBezTo>
                <a:lnTo>
                  <a:pt x="11352310" y="6392441"/>
                </a:lnTo>
                <a:cubicBezTo>
                  <a:pt x="11352310" y="6384239"/>
                  <a:pt x="11353256" y="6376669"/>
                  <a:pt x="11363350" y="6376669"/>
                </a:cubicBezTo>
                <a:cubicBezTo>
                  <a:pt x="11373759" y="6376669"/>
                  <a:pt x="11375021" y="6382978"/>
                  <a:pt x="11375021" y="6391810"/>
                </a:cubicBezTo>
                <a:lnTo>
                  <a:pt x="11375021" y="6400011"/>
                </a:lnTo>
                <a:cubicBezTo>
                  <a:pt x="11347894" y="6399695"/>
                  <a:pt x="11321398" y="6400957"/>
                  <a:pt x="11321398" y="6435654"/>
                </a:cubicBezTo>
                <a:cubicBezTo>
                  <a:pt x="11321398" y="6453949"/>
                  <a:pt x="11328968" y="6468774"/>
                  <a:pt x="11349156" y="6468774"/>
                </a:cubicBezTo>
                <a:cubicBezTo>
                  <a:pt x="11361773" y="6468774"/>
                  <a:pt x="11370289" y="6463727"/>
                  <a:pt x="11376282" y="6453003"/>
                </a:cubicBezTo>
                <a:lnTo>
                  <a:pt x="11376598" y="6453003"/>
                </a:lnTo>
                <a:lnTo>
                  <a:pt x="11377859" y="6466881"/>
                </a:lnTo>
                <a:lnTo>
                  <a:pt x="11404986" y="6466881"/>
                </a:lnTo>
                <a:cubicBezTo>
                  <a:pt x="11404355" y="6460573"/>
                  <a:pt x="11403409" y="6453949"/>
                  <a:pt x="11403409" y="6447640"/>
                </a:cubicBezTo>
                <a:lnTo>
                  <a:pt x="11403409" y="6395279"/>
                </a:lnTo>
                <a:cubicBezTo>
                  <a:pt x="11403409" y="6376354"/>
                  <a:pt x="11398678" y="6360267"/>
                  <a:pt x="11361773" y="6360267"/>
                </a:cubicBezTo>
                <a:close/>
                <a:moveTo>
                  <a:pt x="11320136" y="6360267"/>
                </a:moveTo>
                <a:cubicBezTo>
                  <a:pt x="11308465" y="6360267"/>
                  <a:pt x="11298687" y="6363737"/>
                  <a:pt x="11293325" y="6375723"/>
                </a:cubicBezTo>
                <a:lnTo>
                  <a:pt x="11293010" y="6375723"/>
                </a:lnTo>
                <a:lnTo>
                  <a:pt x="11293010" y="6362475"/>
                </a:lnTo>
                <a:lnTo>
                  <a:pt x="11265252" y="6362475"/>
                </a:lnTo>
                <a:lnTo>
                  <a:pt x="11265252" y="6466566"/>
                </a:lnTo>
                <a:lnTo>
                  <a:pt x="11294271" y="6466566"/>
                </a:lnTo>
                <a:lnTo>
                  <a:pt x="11294271" y="6409789"/>
                </a:lnTo>
                <a:cubicBezTo>
                  <a:pt x="11294271" y="6399380"/>
                  <a:pt x="11294587" y="6384555"/>
                  <a:pt x="11320136" y="6386132"/>
                </a:cubicBezTo>
                <a:close/>
                <a:moveTo>
                  <a:pt x="11008179" y="6360267"/>
                </a:moveTo>
                <a:cubicBezTo>
                  <a:pt x="10997139" y="6360267"/>
                  <a:pt x="10987676" y="6362160"/>
                  <a:pt x="10981052" y="6367206"/>
                </a:cubicBezTo>
                <a:cubicBezTo>
                  <a:pt x="10974113" y="6371938"/>
                  <a:pt x="10970327" y="6380139"/>
                  <a:pt x="10970327" y="6392441"/>
                </a:cubicBezTo>
                <a:lnTo>
                  <a:pt x="10998716" y="6392441"/>
                </a:lnTo>
                <a:cubicBezTo>
                  <a:pt x="10998716" y="6384239"/>
                  <a:pt x="10999662" y="6376669"/>
                  <a:pt x="11009756" y="6376669"/>
                </a:cubicBezTo>
                <a:cubicBezTo>
                  <a:pt x="11020165" y="6376669"/>
                  <a:pt x="11021427" y="6382978"/>
                  <a:pt x="11021427" y="6391810"/>
                </a:cubicBezTo>
                <a:lnTo>
                  <a:pt x="11021427" y="6400011"/>
                </a:lnTo>
                <a:cubicBezTo>
                  <a:pt x="10994300" y="6399695"/>
                  <a:pt x="10967804" y="6400957"/>
                  <a:pt x="10967804" y="6435654"/>
                </a:cubicBezTo>
                <a:cubicBezTo>
                  <a:pt x="10967804" y="6453949"/>
                  <a:pt x="10975374" y="6468774"/>
                  <a:pt x="10995562" y="6468774"/>
                </a:cubicBezTo>
                <a:cubicBezTo>
                  <a:pt x="11008179" y="6468774"/>
                  <a:pt x="11016695" y="6463727"/>
                  <a:pt x="11022688" y="6453003"/>
                </a:cubicBezTo>
                <a:lnTo>
                  <a:pt x="11023004" y="6453003"/>
                </a:lnTo>
                <a:lnTo>
                  <a:pt x="11024265" y="6466881"/>
                </a:lnTo>
                <a:lnTo>
                  <a:pt x="11051392" y="6466881"/>
                </a:lnTo>
                <a:cubicBezTo>
                  <a:pt x="11050761" y="6460573"/>
                  <a:pt x="11049815" y="6453949"/>
                  <a:pt x="11049815" y="6447640"/>
                </a:cubicBezTo>
                <a:lnTo>
                  <a:pt x="11049815" y="6395279"/>
                </a:lnTo>
                <a:cubicBezTo>
                  <a:pt x="11049815" y="6376354"/>
                  <a:pt x="11045084" y="6360267"/>
                  <a:pt x="11008179" y="6360267"/>
                </a:cubicBezTo>
                <a:close/>
                <a:moveTo>
                  <a:pt x="11183872" y="6332825"/>
                </a:moveTo>
                <a:lnTo>
                  <a:pt x="11154853" y="6345758"/>
                </a:lnTo>
                <a:lnTo>
                  <a:pt x="11154853" y="6362475"/>
                </a:lnTo>
                <a:lnTo>
                  <a:pt x="11143182" y="6362475"/>
                </a:lnTo>
                <a:lnTo>
                  <a:pt x="11143182" y="6380454"/>
                </a:lnTo>
                <a:lnTo>
                  <a:pt x="11154853" y="6380454"/>
                </a:lnTo>
                <a:lnTo>
                  <a:pt x="11154853" y="6444486"/>
                </a:lnTo>
                <a:cubicBezTo>
                  <a:pt x="11154853" y="6450795"/>
                  <a:pt x="11158007" y="6467512"/>
                  <a:pt x="11183241" y="6467512"/>
                </a:cubicBezTo>
                <a:cubicBezTo>
                  <a:pt x="11190181" y="6467512"/>
                  <a:pt x="11194281" y="6466881"/>
                  <a:pt x="11198382" y="6466566"/>
                </a:cubicBezTo>
                <a:lnTo>
                  <a:pt x="11198382" y="6448587"/>
                </a:lnTo>
                <a:cubicBezTo>
                  <a:pt x="11196805" y="6448902"/>
                  <a:pt x="11195227" y="6448902"/>
                  <a:pt x="11193335" y="6448902"/>
                </a:cubicBezTo>
                <a:cubicBezTo>
                  <a:pt x="11183872" y="6448902"/>
                  <a:pt x="11184188" y="6443855"/>
                  <a:pt x="11184188" y="6435970"/>
                </a:cubicBezTo>
                <a:lnTo>
                  <a:pt x="11184188" y="6380139"/>
                </a:lnTo>
                <a:lnTo>
                  <a:pt x="11198697" y="6380139"/>
                </a:lnTo>
                <a:lnTo>
                  <a:pt x="11199013" y="6380139"/>
                </a:lnTo>
                <a:lnTo>
                  <a:pt x="11210368" y="6380139"/>
                </a:lnTo>
                <a:lnTo>
                  <a:pt x="11210368" y="6444486"/>
                </a:lnTo>
                <a:cubicBezTo>
                  <a:pt x="11210368" y="6450795"/>
                  <a:pt x="11213522" y="6467512"/>
                  <a:pt x="11238756" y="6467512"/>
                </a:cubicBezTo>
                <a:cubicBezTo>
                  <a:pt x="11245696" y="6467512"/>
                  <a:pt x="11249796" y="6466881"/>
                  <a:pt x="11253897" y="6466566"/>
                </a:cubicBezTo>
                <a:lnTo>
                  <a:pt x="11253897" y="6448587"/>
                </a:lnTo>
                <a:cubicBezTo>
                  <a:pt x="11252320" y="6448902"/>
                  <a:pt x="11250743" y="6448902"/>
                  <a:pt x="11248850" y="6448902"/>
                </a:cubicBezTo>
                <a:cubicBezTo>
                  <a:pt x="11239387" y="6448902"/>
                  <a:pt x="11239703" y="6443855"/>
                  <a:pt x="11239703" y="6435970"/>
                </a:cubicBezTo>
                <a:lnTo>
                  <a:pt x="11239703" y="6380139"/>
                </a:lnTo>
                <a:lnTo>
                  <a:pt x="11254843" y="6380139"/>
                </a:lnTo>
                <a:lnTo>
                  <a:pt x="11254843" y="6362475"/>
                </a:lnTo>
                <a:lnTo>
                  <a:pt x="11239703" y="6362475"/>
                </a:lnTo>
                <a:lnTo>
                  <a:pt x="11239703" y="6332825"/>
                </a:lnTo>
                <a:lnTo>
                  <a:pt x="11239072" y="6332825"/>
                </a:lnTo>
                <a:lnTo>
                  <a:pt x="11210053" y="6345758"/>
                </a:lnTo>
                <a:lnTo>
                  <a:pt x="11210053" y="6362475"/>
                </a:lnTo>
                <a:lnTo>
                  <a:pt x="11198697" y="6362475"/>
                </a:lnTo>
                <a:lnTo>
                  <a:pt x="11198382" y="6362475"/>
                </a:lnTo>
                <a:lnTo>
                  <a:pt x="11183872" y="6362475"/>
                </a:lnTo>
                <a:close/>
                <a:moveTo>
                  <a:pt x="11476588" y="6322731"/>
                </a:moveTo>
                <a:lnTo>
                  <a:pt x="11476588" y="6345757"/>
                </a:lnTo>
                <a:lnTo>
                  <a:pt x="11505607" y="6345757"/>
                </a:lnTo>
                <a:lnTo>
                  <a:pt x="11505607" y="6322731"/>
                </a:lnTo>
                <a:close/>
                <a:moveTo>
                  <a:pt x="11520748" y="6322416"/>
                </a:moveTo>
                <a:lnTo>
                  <a:pt x="11520748" y="6466566"/>
                </a:lnTo>
                <a:lnTo>
                  <a:pt x="11550083" y="6466566"/>
                </a:lnTo>
                <a:lnTo>
                  <a:pt x="11550083" y="6409789"/>
                </a:lnTo>
                <a:lnTo>
                  <a:pt x="11550398" y="6409789"/>
                </a:lnTo>
                <a:lnTo>
                  <a:pt x="11577525" y="6466566"/>
                </a:lnTo>
                <a:lnTo>
                  <a:pt x="11610329" y="6466566"/>
                </a:lnTo>
                <a:lnTo>
                  <a:pt x="11577525" y="6408843"/>
                </a:lnTo>
                <a:lnTo>
                  <a:pt x="11606860" y="6362475"/>
                </a:lnTo>
                <a:lnTo>
                  <a:pt x="11576579" y="6362475"/>
                </a:lnTo>
                <a:lnTo>
                  <a:pt x="11550398" y="6406320"/>
                </a:lnTo>
                <a:lnTo>
                  <a:pt x="11550083" y="6406320"/>
                </a:lnTo>
                <a:lnTo>
                  <a:pt x="11550083" y="6322416"/>
                </a:lnTo>
                <a:close/>
                <a:moveTo>
                  <a:pt x="11017642" y="6322416"/>
                </a:moveTo>
                <a:lnTo>
                  <a:pt x="11017642" y="6344811"/>
                </a:lnTo>
                <a:lnTo>
                  <a:pt x="11040668" y="6344811"/>
                </a:lnTo>
                <a:lnTo>
                  <a:pt x="11040668" y="6322416"/>
                </a:lnTo>
                <a:close/>
                <a:moveTo>
                  <a:pt x="10981052" y="6322416"/>
                </a:moveTo>
                <a:lnTo>
                  <a:pt x="10981052" y="6344811"/>
                </a:lnTo>
                <a:lnTo>
                  <a:pt x="11004078" y="6344811"/>
                </a:lnTo>
                <a:lnTo>
                  <a:pt x="11004078" y="6322416"/>
                </a:lnTo>
                <a:close/>
                <a:moveTo>
                  <a:pt x="11454824" y="6321785"/>
                </a:moveTo>
                <a:cubicBezTo>
                  <a:pt x="11419496" y="6321469"/>
                  <a:pt x="11421704" y="6332194"/>
                  <a:pt x="11421704" y="6362159"/>
                </a:cubicBezTo>
                <a:lnTo>
                  <a:pt x="11408456" y="6362159"/>
                </a:lnTo>
                <a:lnTo>
                  <a:pt x="11408456" y="6381085"/>
                </a:lnTo>
                <a:lnTo>
                  <a:pt x="11421704" y="6381085"/>
                </a:lnTo>
                <a:lnTo>
                  <a:pt x="11421704" y="6466566"/>
                </a:lnTo>
                <a:lnTo>
                  <a:pt x="11450723" y="6466566"/>
                </a:lnTo>
                <a:lnTo>
                  <a:pt x="11450723" y="6381085"/>
                </a:lnTo>
                <a:lnTo>
                  <a:pt x="11464602" y="6381085"/>
                </a:lnTo>
                <a:lnTo>
                  <a:pt x="11464602" y="6362159"/>
                </a:lnTo>
                <a:lnTo>
                  <a:pt x="11450723" y="6362159"/>
                </a:lnTo>
                <a:lnTo>
                  <a:pt x="11450723" y="6354589"/>
                </a:lnTo>
                <a:cubicBezTo>
                  <a:pt x="11450723" y="6346703"/>
                  <a:pt x="11451985" y="6345126"/>
                  <a:pt x="11464602" y="6345442"/>
                </a:cubicBezTo>
                <a:lnTo>
                  <a:pt x="11464602" y="6322100"/>
                </a:lnTo>
                <a:cubicBezTo>
                  <a:pt x="11461132" y="6321785"/>
                  <a:pt x="11458294" y="6321785"/>
                  <a:pt x="11454824" y="6321785"/>
                </a:cubicBezTo>
                <a:close/>
                <a:moveTo>
                  <a:pt x="10729342" y="6310430"/>
                </a:moveTo>
                <a:cubicBezTo>
                  <a:pt x="10729342" y="6310430"/>
                  <a:pt x="10729027" y="6341342"/>
                  <a:pt x="10712940" y="6377301"/>
                </a:cubicBezTo>
                <a:cubicBezTo>
                  <a:pt x="10689914" y="6361529"/>
                  <a:pt x="10667518" y="6350805"/>
                  <a:pt x="10647016" y="6343865"/>
                </a:cubicBezTo>
                <a:cubicBezTo>
                  <a:pt x="10661841" y="6327463"/>
                  <a:pt x="10688021" y="6308538"/>
                  <a:pt x="10729342" y="6310430"/>
                </a:cubicBezTo>
                <a:close/>
                <a:moveTo>
                  <a:pt x="10721772" y="6296236"/>
                </a:moveTo>
                <a:cubicBezTo>
                  <a:pt x="10685498" y="6296236"/>
                  <a:pt x="10653009" y="6312954"/>
                  <a:pt x="10631875" y="6339134"/>
                </a:cubicBezTo>
                <a:cubicBezTo>
                  <a:pt x="10581722" y="6325886"/>
                  <a:pt x="10546079" y="6333456"/>
                  <a:pt x="10546079" y="6333456"/>
                </a:cubicBezTo>
                <a:cubicBezTo>
                  <a:pt x="10700954" y="6364999"/>
                  <a:pt x="10752999" y="6494324"/>
                  <a:pt x="10752999" y="6494324"/>
                </a:cubicBezTo>
                <a:cubicBezTo>
                  <a:pt x="10775079" y="6442279"/>
                  <a:pt x="10799998" y="6410105"/>
                  <a:pt x="10820816" y="6390549"/>
                </a:cubicBezTo>
                <a:cubicBezTo>
                  <a:pt x="10822078" y="6396857"/>
                  <a:pt x="10823024" y="6403797"/>
                  <a:pt x="10823339" y="6411051"/>
                </a:cubicBezTo>
                <a:cubicBezTo>
                  <a:pt x="10823339" y="6411051"/>
                  <a:pt x="10825547" y="6447641"/>
                  <a:pt x="10799367" y="6476660"/>
                </a:cubicBezTo>
                <a:cubicBezTo>
                  <a:pt x="10799367" y="6476660"/>
                  <a:pt x="10771925" y="6513250"/>
                  <a:pt x="10722087" y="6512619"/>
                </a:cubicBezTo>
                <a:cubicBezTo>
                  <a:pt x="10722087" y="6512619"/>
                  <a:pt x="10674773" y="6515458"/>
                  <a:pt x="10641653" y="6473191"/>
                </a:cubicBezTo>
                <a:cubicBezTo>
                  <a:pt x="10641653" y="6473191"/>
                  <a:pt x="10670042" y="6461520"/>
                  <a:pt x="10696853" y="6430923"/>
                </a:cubicBezTo>
                <a:cubicBezTo>
                  <a:pt x="10693068" y="6427454"/>
                  <a:pt x="10689283" y="6423984"/>
                  <a:pt x="10685498" y="6420514"/>
                </a:cubicBezTo>
                <a:cubicBezTo>
                  <a:pt x="10672565" y="6435339"/>
                  <a:pt x="10655532" y="6449534"/>
                  <a:pt x="10633452" y="6460573"/>
                </a:cubicBezTo>
                <a:cubicBezTo>
                  <a:pt x="10633452" y="6460573"/>
                  <a:pt x="10609480" y="6422722"/>
                  <a:pt x="10627144" y="6376039"/>
                </a:cubicBezTo>
                <a:cubicBezTo>
                  <a:pt x="10622728" y="6373200"/>
                  <a:pt x="10618627" y="6370677"/>
                  <a:pt x="10614527" y="6368153"/>
                </a:cubicBezTo>
                <a:cubicBezTo>
                  <a:pt x="10608849" y="6381717"/>
                  <a:pt x="10606010" y="6396542"/>
                  <a:pt x="10606010" y="6411998"/>
                </a:cubicBezTo>
                <a:cubicBezTo>
                  <a:pt x="10606010" y="6476029"/>
                  <a:pt x="10657740" y="6528075"/>
                  <a:pt x="10721772" y="6528075"/>
                </a:cubicBezTo>
                <a:cubicBezTo>
                  <a:pt x="10785804" y="6528075"/>
                  <a:pt x="10837849" y="6476029"/>
                  <a:pt x="10837849" y="6412313"/>
                </a:cubicBezTo>
                <a:cubicBezTo>
                  <a:pt x="10837849" y="6400958"/>
                  <a:pt x="10836272" y="6390233"/>
                  <a:pt x="10833118" y="6380140"/>
                </a:cubicBezTo>
                <a:cubicBezTo>
                  <a:pt x="10851412" y="6365630"/>
                  <a:pt x="10864029" y="6361845"/>
                  <a:pt x="10864029" y="6361845"/>
                </a:cubicBezTo>
                <a:cubicBezTo>
                  <a:pt x="10797790" y="6365945"/>
                  <a:pt x="10753315" y="6411051"/>
                  <a:pt x="10753315" y="6411051"/>
                </a:cubicBezTo>
                <a:cubicBezTo>
                  <a:pt x="10744167" y="6401904"/>
                  <a:pt x="10734704" y="6394018"/>
                  <a:pt x="10725557" y="6386764"/>
                </a:cubicBezTo>
                <a:cubicBezTo>
                  <a:pt x="10735020" y="6366576"/>
                  <a:pt x="10741959" y="6341973"/>
                  <a:pt x="10744167" y="6312638"/>
                </a:cubicBezTo>
                <a:cubicBezTo>
                  <a:pt x="10744167" y="6312638"/>
                  <a:pt x="10790535" y="6321786"/>
                  <a:pt x="10812299" y="6365945"/>
                </a:cubicBezTo>
                <a:cubicBezTo>
                  <a:pt x="10817031" y="6364684"/>
                  <a:pt x="10821762" y="6363737"/>
                  <a:pt x="10826809" y="6363107"/>
                </a:cubicBezTo>
                <a:cubicBezTo>
                  <a:pt x="10808514" y="6323678"/>
                  <a:pt x="10768455" y="6296236"/>
                  <a:pt x="10721772" y="6296236"/>
                </a:cubicBez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sv-SE"/>
              <a:t>Klicka på ikonen för att lägga till en bild</a:t>
            </a:r>
          </a:p>
        </p:txBody>
      </p:sp>
      <p:sp>
        <p:nvSpPr>
          <p:cNvPr id="2" name="Rubrik 1">
            <a:extLst>
              <a:ext uri="{FF2B5EF4-FFF2-40B4-BE49-F238E27FC236}">
                <a16:creationId xmlns:a16="http://schemas.microsoft.com/office/drawing/2014/main" id="{BD6DA8CF-C679-477E-9DA6-582674B9FAA4}"/>
              </a:ext>
            </a:extLst>
          </p:cNvPr>
          <p:cNvSpPr>
            <a:spLocks noGrp="1"/>
          </p:cNvSpPr>
          <p:nvPr>
            <p:ph type="title"/>
          </p:nvPr>
        </p:nvSpPr>
        <p:spPr/>
        <p:txBody>
          <a:bodyPr/>
          <a:lstStyle/>
          <a:p>
            <a:r>
              <a:rPr lang="sv-SE"/>
              <a:t>Klicka här för att ändra mall för rubrikformat</a:t>
            </a:r>
          </a:p>
        </p:txBody>
      </p:sp>
      <p:sp>
        <p:nvSpPr>
          <p:cNvPr id="28" name="Platshållare för text 27">
            <a:extLst>
              <a:ext uri="{FF2B5EF4-FFF2-40B4-BE49-F238E27FC236}">
                <a16:creationId xmlns:a16="http://schemas.microsoft.com/office/drawing/2014/main" id="{52B57843-AEE3-492D-87E7-DD9A56AD6C82}"/>
              </a:ext>
            </a:extLst>
          </p:cNvPr>
          <p:cNvSpPr>
            <a:spLocks noGrp="1"/>
          </p:cNvSpPr>
          <p:nvPr>
            <p:ph type="body" sz="quarter" idx="14"/>
          </p:nvPr>
        </p:nvSpPr>
        <p:spPr>
          <a:xfrm>
            <a:off x="792163" y="1825625"/>
            <a:ext cx="5303837" cy="99536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302614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 - grön">
    <p:bg>
      <p:bgPr>
        <a:solidFill>
          <a:schemeClr val="accent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EDAA1C-5860-42A8-B3D5-515B2E7B6EC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pic>
        <p:nvPicPr>
          <p:cNvPr id="5" name="Bild 9">
            <a:extLst>
              <a:ext uri="{FF2B5EF4-FFF2-40B4-BE49-F238E27FC236}">
                <a16:creationId xmlns:a16="http://schemas.microsoft.com/office/drawing/2014/main" id="{22E8BD21-589F-48E3-81DE-F46F568ABBC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78058041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tat - Orange">
    <p:bg>
      <p:bgPr>
        <a:solidFill>
          <a:schemeClr val="accent6"/>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707A17-4739-4CFD-9293-BA680B16E71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224205397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itat - Mörkblå">
    <p:bg>
      <p:bgPr>
        <a:solidFill>
          <a:schemeClr val="bg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63E1B5-0716-44DB-9392-B2DA0968238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385144135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itat - Brun">
    <p:bg>
      <p:bgPr>
        <a:solidFill>
          <a:schemeClr val="accent4"/>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5BC3EC-189A-4BED-B0E9-89C6C4C9626A}"/>
              </a:ext>
            </a:extLst>
          </p:cNvPr>
          <p:cNvSpPr/>
          <p:nvPr userDrawn="1"/>
        </p:nvSpPr>
        <p:spPr>
          <a:xfrm>
            <a:off x="0" y="0"/>
            <a:ext cx="12192000" cy="6858000"/>
          </a:xfrm>
          <a:prstGeom prst="rect">
            <a:avLst/>
          </a:prstGeom>
          <a:solidFill>
            <a:srgbClr val="64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84599829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9321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artsida 3">
    <p:bg>
      <p:bgRef idx="1001">
        <a:schemeClr val="bg1"/>
      </p:bgRef>
    </p:bg>
    <p:spTree>
      <p:nvGrpSpPr>
        <p:cNvPr id="1" name=""/>
        <p:cNvGrpSpPr/>
        <p:nvPr/>
      </p:nvGrpSpPr>
      <p:grpSpPr>
        <a:xfrm>
          <a:off x="0" y="0"/>
          <a:ext cx="0" cy="0"/>
          <a:chOff x="0" y="0"/>
          <a:chExt cx="0" cy="0"/>
        </a:xfrm>
      </p:grpSpPr>
      <p:pic>
        <p:nvPicPr>
          <p:cNvPr id="6" name="Picture 5" descr="A body of water with a boat in it&#10;&#10;Description automatically generated with low confidence">
            <a:extLst>
              <a:ext uri="{FF2B5EF4-FFF2-40B4-BE49-F238E27FC236}">
                <a16:creationId xmlns:a16="http://schemas.microsoft.com/office/drawing/2014/main" id="{512B9ABA-1E8E-084F-861B-771911E8C69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763"/>
            <a:ext cx="12192000" cy="685548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9556151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422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vå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10E85AA3-B04E-41A3-A605-7660AFC9FC84}"/>
              </a:ext>
            </a:extLst>
          </p:cNvPr>
          <p:cNvSpPr>
            <a:spLocks noGrp="1"/>
          </p:cNvSpPr>
          <p:nvPr>
            <p:ph type="body" sz="quarter" idx="13"/>
          </p:nvPr>
        </p:nvSpPr>
        <p:spPr>
          <a:xfrm>
            <a:off x="792163" y="1825625"/>
            <a:ext cx="10561637" cy="4041775"/>
          </a:xfrm>
        </p:spPr>
        <p:txBody>
          <a:bodyPr numCol="2" spcCol="360000"/>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25705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6" name="Platshållare för text 6">
            <a:extLst>
              <a:ext uri="{FF2B5EF4-FFF2-40B4-BE49-F238E27FC236}">
                <a16:creationId xmlns:a16="http://schemas.microsoft.com/office/drawing/2014/main" id="{2CE57FF4-84CE-4353-B184-81725A773964}"/>
              </a:ext>
            </a:extLst>
          </p:cNvPr>
          <p:cNvSpPr>
            <a:spLocks noGrp="1"/>
          </p:cNvSpPr>
          <p:nvPr>
            <p:ph type="body" sz="quarter" idx="13"/>
          </p:nvPr>
        </p:nvSpPr>
        <p:spPr>
          <a:xfrm>
            <a:off x="792163" y="1825625"/>
            <a:ext cx="10561637" cy="4041775"/>
          </a:xfrm>
        </p:spPr>
        <p:txBody>
          <a:bodyPr numCol="3" spcCol="360000"/>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66861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acksida">
    <p:bg>
      <p:bgPr>
        <a:solidFill>
          <a:schemeClr val="accent4"/>
        </a:solidFill>
        <a:effectLst/>
      </p:bgPr>
    </p:bg>
    <p:spTree>
      <p:nvGrpSpPr>
        <p:cNvPr id="1" name=""/>
        <p:cNvGrpSpPr/>
        <p:nvPr/>
      </p:nvGrpSpPr>
      <p:grpSpPr>
        <a:xfrm>
          <a:off x="0" y="0"/>
          <a:ext cx="0" cy="0"/>
          <a:chOff x="0" y="0"/>
          <a:chExt cx="0" cy="0"/>
        </a:xfrm>
      </p:grpSpPr>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7835808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tartsida 4">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BD495A-9E8C-984F-9FE8-B0E7660CA9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763"/>
            <a:ext cx="12192000" cy="685548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2589487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Startsida 1">
    <p:bg>
      <p:bgRef idx="1001">
        <a:schemeClr val="bg1"/>
      </p:bgRef>
    </p:bg>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7E03E51D-3345-E14D-888E-5A8255D12D6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04" y="-1"/>
            <a:ext cx="12202403" cy="6861329"/>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33408346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Startsida 2">
    <p:bg>
      <p:bgRef idx="1001">
        <a:schemeClr val="bg1"/>
      </p:bgRef>
    </p:bg>
    <p:spTree>
      <p:nvGrpSpPr>
        <p:cNvPr id="1" name=""/>
        <p:cNvGrpSpPr/>
        <p:nvPr/>
      </p:nvGrpSpPr>
      <p:grpSpPr>
        <a:xfrm>
          <a:off x="0" y="0"/>
          <a:ext cx="0" cy="0"/>
          <a:chOff x="0" y="0"/>
          <a:chExt cx="0" cy="0"/>
        </a:xfrm>
      </p:grpSpPr>
      <p:pic>
        <p:nvPicPr>
          <p:cNvPr id="5" name="Picture 4" descr="A picture containing close&#10;&#10;Description automatically generated">
            <a:extLst>
              <a:ext uri="{FF2B5EF4-FFF2-40B4-BE49-F238E27FC236}">
                <a16:creationId xmlns:a16="http://schemas.microsoft.com/office/drawing/2014/main" id="{3200A6A7-6DF0-544D-B1BD-C41327D2C50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36" y="1713"/>
            <a:ext cx="12193436" cy="6856287"/>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7253115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Startsida 3">
    <p:bg>
      <p:bgRef idx="1001">
        <a:schemeClr val="bg1"/>
      </p:bgRef>
    </p:bg>
    <p:spTree>
      <p:nvGrpSpPr>
        <p:cNvPr id="1" name=""/>
        <p:cNvGrpSpPr/>
        <p:nvPr/>
      </p:nvGrpSpPr>
      <p:grpSpPr>
        <a:xfrm>
          <a:off x="0" y="0"/>
          <a:ext cx="0" cy="0"/>
          <a:chOff x="0" y="0"/>
          <a:chExt cx="0" cy="0"/>
        </a:xfrm>
      </p:grpSpPr>
      <p:pic>
        <p:nvPicPr>
          <p:cNvPr id="5" name="Picture 4" descr="A picture containing indoor, close, blur&#10;&#10;Description automatically generated">
            <a:extLst>
              <a:ext uri="{FF2B5EF4-FFF2-40B4-BE49-F238E27FC236}">
                <a16:creationId xmlns:a16="http://schemas.microsoft.com/office/drawing/2014/main" id="{D5ECE3F6-7BAD-8D42-BFE9-2D71778841F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158"/>
            <a:ext cx="12213020" cy="6867299"/>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89319644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Startsida 4">
    <p:bg>
      <p:bgRef idx="1001">
        <a:schemeClr val="bg1"/>
      </p:bgRef>
    </p:bg>
    <p:spTree>
      <p:nvGrpSpPr>
        <p:cNvPr id="1" name=""/>
        <p:cNvGrpSpPr/>
        <p:nvPr/>
      </p:nvGrpSpPr>
      <p:grpSpPr>
        <a:xfrm>
          <a:off x="0" y="0"/>
          <a:ext cx="0" cy="0"/>
          <a:chOff x="0" y="0"/>
          <a:chExt cx="0" cy="0"/>
        </a:xfrm>
      </p:grpSpPr>
      <p:pic>
        <p:nvPicPr>
          <p:cNvPr id="5" name="Picture 4" descr="No image&#10;&#10;Description automatically generated">
            <a:extLst>
              <a:ext uri="{FF2B5EF4-FFF2-40B4-BE49-F238E27FC236}">
                <a16:creationId xmlns:a16="http://schemas.microsoft.com/office/drawing/2014/main" id="{E75AB04C-8874-514C-AF98-175DA548256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158"/>
            <a:ext cx="12203875" cy="6862157"/>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2969856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a:extLst>
              <a:ext uri="{FF2B5EF4-FFF2-40B4-BE49-F238E27FC236}">
                <a16:creationId xmlns:a16="http://schemas.microsoft.com/office/drawing/2014/main" id="{E0BE39CF-3CAE-4A08-9FF4-8345EA746D77}"/>
              </a:ext>
            </a:extLst>
          </p:cNvPr>
          <p:cNvSpPr>
            <a:spLocks noGrp="1"/>
          </p:cNvSpPr>
          <p:nvPr>
            <p:ph sz="quarter" idx="13"/>
          </p:nvPr>
        </p:nvSpPr>
        <p:spPr>
          <a:xfrm>
            <a:off x="8026401" y="2133600"/>
            <a:ext cx="3327399" cy="33818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45118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92163" y="654513"/>
            <a:ext cx="10607674" cy="854075"/>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92163" y="1938528"/>
            <a:ext cx="6442075" cy="4012294"/>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pic>
        <p:nvPicPr>
          <p:cNvPr id="27" name="Bild 26">
            <a:extLst>
              <a:ext uri="{FF2B5EF4-FFF2-40B4-BE49-F238E27FC236}">
                <a16:creationId xmlns:a16="http://schemas.microsoft.com/office/drawing/2014/main" id="{DE852F00-C6CA-4D2B-A78C-C19D14346E07}"/>
              </a:ext>
            </a:extLst>
          </p:cNvPr>
          <p:cNvPicPr>
            <a:picLocks noChangeAspect="1"/>
          </p:cNvPicPr>
          <p:nvPr userDrawn="1"/>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6" r:id="rId3"/>
    <p:sldLayoutId id="2147483665" r:id="rId4"/>
    <p:sldLayoutId id="2147483681" r:id="rId5"/>
    <p:sldLayoutId id="2147483682" r:id="rId6"/>
    <p:sldLayoutId id="2147483683" r:id="rId7"/>
    <p:sldLayoutId id="2147483684" r:id="rId8"/>
    <p:sldLayoutId id="2147483650" r:id="rId9"/>
    <p:sldLayoutId id="2147483658" r:id="rId10"/>
    <p:sldLayoutId id="2147483659" r:id="rId11"/>
    <p:sldLayoutId id="2147483660" r:id="rId12"/>
    <p:sldLayoutId id="2147483651" r:id="rId13"/>
    <p:sldLayoutId id="2147483662" r:id="rId14"/>
    <p:sldLayoutId id="2147483670" r:id="rId15"/>
    <p:sldLayoutId id="2147483674" r:id="rId16"/>
    <p:sldLayoutId id="2147483669" r:id="rId17"/>
    <p:sldLayoutId id="2147483675" r:id="rId18"/>
    <p:sldLayoutId id="2147483668" r:id="rId19"/>
    <p:sldLayoutId id="2147483676" r:id="rId20"/>
    <p:sldLayoutId id="2147483671" r:id="rId21"/>
    <p:sldLayoutId id="2147483677" r:id="rId22"/>
    <p:sldLayoutId id="2147483652" r:id="rId23"/>
    <p:sldLayoutId id="2147483672" r:id="rId24"/>
    <p:sldLayoutId id="2147483673" r:id="rId25"/>
    <p:sldLayoutId id="2147483678" r:id="rId26"/>
    <p:sldLayoutId id="2147483679" r:id="rId27"/>
    <p:sldLayoutId id="2147483680" r:id="rId28"/>
    <p:sldLayoutId id="2147483654" r:id="rId29"/>
    <p:sldLayoutId id="2147483655" r:id="rId30"/>
    <p:sldLayoutId id="2147483664" r:id="rId31"/>
    <p:sldLayoutId id="2147483663" r:id="rId32"/>
    <p:sldLayoutId id="2147483661" r:id="rId33"/>
  </p:sldLayoutIdLst>
  <p:txStyles>
    <p:titleStyle>
      <a:lvl1pPr algn="l" defTabSz="914400" rtl="0" eaLnBrk="1" latinLnBrk="0" hangingPunct="1">
        <a:lnSpc>
          <a:spcPct val="90000"/>
        </a:lnSpc>
        <a:spcBef>
          <a:spcPct val="0"/>
        </a:spcBef>
        <a:buNone/>
        <a:defRPr sz="3600" b="1" kern="1200">
          <a:solidFill>
            <a:srgbClr val="3C46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99" userDrawn="1">
          <p15:clr>
            <a:srgbClr val="F26B43"/>
          </p15:clr>
        </p15:guide>
        <p15:guide id="4" pos="4557" userDrawn="1">
          <p15:clr>
            <a:srgbClr val="F26B43"/>
          </p15:clr>
        </p15:guide>
        <p15:guide id="5" orient="horz" pos="768" userDrawn="1">
          <p15:clr>
            <a:srgbClr val="F26B43"/>
          </p15:clr>
        </p15:guide>
        <p15:guide id="6" orient="horz" pos="890" userDrawn="1">
          <p15:clr>
            <a:srgbClr val="F26B43"/>
          </p15:clr>
        </p15:guide>
        <p15:guide id="7" pos="7309" userDrawn="1">
          <p15:clr>
            <a:srgbClr val="F26B43"/>
          </p15:clr>
        </p15:guide>
        <p15:guide id="8" orient="horz" pos="4083" userDrawn="1">
          <p15:clr>
            <a:srgbClr val="F26B43"/>
          </p15:clr>
        </p15:guide>
        <p15:guide id="9" orient="horz" pos="3551" userDrawn="1">
          <p15:clr>
            <a:srgbClr val="F26B43"/>
          </p15:clr>
        </p15:guide>
        <p15:guide id="10" pos="7176" userDrawn="1">
          <p15:clr>
            <a:srgbClr val="F26B43"/>
          </p15:clr>
        </p15:guide>
        <p15:guide id="11" orient="horz" pos="1224" userDrawn="1">
          <p15:clr>
            <a:srgbClr val="F26B43"/>
          </p15:clr>
        </p15:guide>
        <p15:guide id="12"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hyperlink" Target="https://partnerportalen.vasttrafik.se/biljetter-och-zoner/resor-i-zonerna-abc/"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svg"/><Relationship Id="rId7" Type="http://schemas.openxmlformats.org/officeDocument/2006/relationships/image" Target="../media/image15.svg"/><Relationship Id="rId2" Type="http://schemas.openxmlformats.org/officeDocument/2006/relationships/image" Target="../media/image49.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D2FB-EB08-3449-A5D9-29875852D7D3}"/>
              </a:ext>
            </a:extLst>
          </p:cNvPr>
          <p:cNvSpPr>
            <a:spLocks noGrp="1"/>
          </p:cNvSpPr>
          <p:nvPr>
            <p:ph type="ctrTitle"/>
          </p:nvPr>
        </p:nvSpPr>
        <p:spPr>
          <a:xfrm>
            <a:off x="1523999" y="1145223"/>
            <a:ext cx="9806609" cy="2387600"/>
          </a:xfrm>
        </p:spPr>
        <p:txBody>
          <a:bodyPr/>
          <a:lstStyle/>
          <a:p>
            <a:r>
              <a:rPr lang="sv-SE" dirty="0"/>
              <a:t>Nyhet! Blippa betalkortet och res.</a:t>
            </a:r>
            <a:endParaRPr lang="en-SE" dirty="0"/>
          </a:p>
        </p:txBody>
      </p:sp>
      <p:sp>
        <p:nvSpPr>
          <p:cNvPr id="3" name="Subtitle 2">
            <a:extLst>
              <a:ext uri="{FF2B5EF4-FFF2-40B4-BE49-F238E27FC236}">
                <a16:creationId xmlns:a16="http://schemas.microsoft.com/office/drawing/2014/main" id="{ECBEB7E5-A0D2-CA4F-99DB-D29CCC15F0E7}"/>
              </a:ext>
            </a:extLst>
          </p:cNvPr>
          <p:cNvSpPr>
            <a:spLocks noGrp="1"/>
          </p:cNvSpPr>
          <p:nvPr>
            <p:ph type="subTitle" idx="1"/>
          </p:nvPr>
        </p:nvSpPr>
        <p:spPr/>
        <p:txBody>
          <a:bodyPr/>
          <a:lstStyle/>
          <a:p>
            <a:r>
              <a:rPr lang="sv-SE" dirty="0">
                <a:solidFill>
                  <a:schemeClr val="tx1"/>
                </a:solidFill>
              </a:rPr>
              <a:t>Information till kundnära personal</a:t>
            </a:r>
          </a:p>
        </p:txBody>
      </p:sp>
    </p:spTree>
    <p:extLst>
      <p:ext uri="{BB962C8B-B14F-4D97-AF65-F5344CB8AC3E}">
        <p14:creationId xmlns:p14="http://schemas.microsoft.com/office/powerpoint/2010/main" val="271520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73EE45-8A29-5BA3-85BE-ED4EDD2D601C}"/>
              </a:ext>
            </a:extLst>
          </p:cNvPr>
          <p:cNvSpPr>
            <a:spLocks noGrp="1"/>
          </p:cNvSpPr>
          <p:nvPr>
            <p:ph type="title" idx="4294967295"/>
          </p:nvPr>
        </p:nvSpPr>
        <p:spPr>
          <a:xfrm>
            <a:off x="792163" y="920500"/>
            <a:ext cx="10607674" cy="854075"/>
          </a:xfrm>
        </p:spPr>
        <p:txBody>
          <a:bodyPr/>
          <a:lstStyle/>
          <a:p>
            <a:pPr rtl="0" eaLnBrk="1" latinLnBrk="0" hangingPunct="1"/>
            <a:r>
              <a:rPr lang="en-SE" kern="1200" dirty="0">
                <a:solidFill>
                  <a:schemeClr val="tx2"/>
                </a:solidFill>
                <a:effectLst/>
                <a:ea typeface="+mn-ea"/>
                <a:cs typeface="+mn-cs"/>
              </a:rPr>
              <a:t>Viktigt att bara visa betalkortet för läsaren, </a:t>
            </a:r>
            <a:br>
              <a:rPr lang="en-SE" kern="1200" dirty="0">
                <a:solidFill>
                  <a:schemeClr val="tx2"/>
                </a:solidFill>
                <a:effectLst/>
                <a:ea typeface="+mn-ea"/>
                <a:cs typeface="+mn-cs"/>
              </a:rPr>
            </a:br>
            <a:r>
              <a:rPr lang="en-SE" kern="1200" dirty="0">
                <a:solidFill>
                  <a:schemeClr val="tx2"/>
                </a:solidFill>
                <a:effectLst/>
                <a:ea typeface="+mn-ea"/>
                <a:cs typeface="+mn-cs"/>
              </a:rPr>
              <a:t>inte hela plånboken.</a:t>
            </a:r>
            <a:endParaRPr lang="en-SE" dirty="0">
              <a:solidFill>
                <a:schemeClr val="tx2"/>
              </a:solidFill>
              <a:effectLst/>
            </a:endParaRPr>
          </a:p>
        </p:txBody>
      </p:sp>
      <p:sp>
        <p:nvSpPr>
          <p:cNvPr id="3" name="Platshållare för innehåll 2">
            <a:extLst>
              <a:ext uri="{FF2B5EF4-FFF2-40B4-BE49-F238E27FC236}">
                <a16:creationId xmlns:a16="http://schemas.microsoft.com/office/drawing/2014/main" id="{E4FCCE69-9B88-251C-7D76-1B3A9C584AEB}"/>
              </a:ext>
            </a:extLst>
          </p:cNvPr>
          <p:cNvSpPr txBox="1">
            <a:spLocks/>
          </p:cNvSpPr>
          <p:nvPr/>
        </p:nvSpPr>
        <p:spPr>
          <a:xfrm>
            <a:off x="838200" y="2295558"/>
            <a:ext cx="6442075" cy="4012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9pPr>
          </a:lstStyle>
          <a:p>
            <a:r>
              <a:rPr lang="sv-SE" dirty="0">
                <a:latin typeface="+mj-lt"/>
              </a:rPr>
              <a:t>Det är viktigt att t</a:t>
            </a:r>
            <a:r>
              <a:rPr lang="sv-SE" dirty="0"/>
              <a:t>a ut kortet ur plånboken för att blippa. </a:t>
            </a:r>
          </a:p>
          <a:p>
            <a:r>
              <a:rPr lang="sv-SE" dirty="0"/>
              <a:t>Om resenären visar hela plånboken kan läsaren läsa av fel kort – ett annat betalkort eller Västtrafikkortet.</a:t>
            </a:r>
          </a:p>
          <a:p>
            <a:r>
              <a:rPr lang="sv-SE" dirty="0">
                <a:latin typeface="+mj-lt"/>
              </a:rPr>
              <a:t>Det finns risk för ofrivillig fuskåkning och tilläggsavgift om resenären betalat med ett annat kort än vad som var avsett.</a:t>
            </a:r>
            <a:endParaRPr lang="sv-SE" dirty="0"/>
          </a:p>
          <a:p>
            <a:r>
              <a:rPr lang="sv-SE" dirty="0"/>
              <a:t>Det kan också hända att resenären får felmeddelande när kortläsaren känner av mer än ett betalkort.</a:t>
            </a:r>
          </a:p>
          <a:p>
            <a:pPr marL="0" indent="0">
              <a:buNone/>
            </a:pPr>
            <a:endParaRPr lang="sv-SE" dirty="0">
              <a:solidFill>
                <a:srgbClr val="FF0000"/>
              </a:solidFill>
              <a:latin typeface="+mj-lt"/>
            </a:endParaRPr>
          </a:p>
          <a:p>
            <a:endParaRPr lang="sv-SE" dirty="0"/>
          </a:p>
        </p:txBody>
      </p:sp>
      <p:sp>
        <p:nvSpPr>
          <p:cNvPr id="4" name="Platshållare för innehåll 3">
            <a:extLst>
              <a:ext uri="{FF2B5EF4-FFF2-40B4-BE49-F238E27FC236}">
                <a16:creationId xmlns:a16="http://schemas.microsoft.com/office/drawing/2014/main" id="{CC14E9EC-833F-061E-D519-E6238ADD19E7}"/>
              </a:ext>
            </a:extLst>
          </p:cNvPr>
          <p:cNvSpPr txBox="1">
            <a:spLocks/>
          </p:cNvSpPr>
          <p:nvPr/>
        </p:nvSpPr>
        <p:spPr>
          <a:xfrm>
            <a:off x="7821647" y="3714335"/>
            <a:ext cx="2989369" cy="572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9pPr>
          </a:lstStyle>
          <a:p>
            <a:pPr marL="0" indent="0" algn="ctr">
              <a:buFont typeface="Arial" panose="020B0604020202020204" pitchFamily="34" charset="0"/>
              <a:buNone/>
            </a:pPr>
            <a:r>
              <a:rPr lang="sv-SE" sz="1200" dirty="0"/>
              <a:t>Dekaler på kortläsarna.</a:t>
            </a:r>
            <a:endParaRPr lang="sv-SE" sz="1200" b="1" dirty="0"/>
          </a:p>
        </p:txBody>
      </p:sp>
      <p:pic>
        <p:nvPicPr>
          <p:cNvPr id="13" name="Bildobjekt 12">
            <a:extLst>
              <a:ext uri="{FF2B5EF4-FFF2-40B4-BE49-F238E27FC236}">
                <a16:creationId xmlns:a16="http://schemas.microsoft.com/office/drawing/2014/main" id="{B2B6FD93-A5C1-5D54-C737-7CB787CD723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99183" y="2408154"/>
            <a:ext cx="3619391" cy="1244632"/>
          </a:xfrm>
          <a:prstGeom prst="rect">
            <a:avLst/>
          </a:prstGeom>
        </p:spPr>
      </p:pic>
    </p:spTree>
    <p:extLst>
      <p:ext uri="{BB962C8B-B14F-4D97-AF65-F5344CB8AC3E}">
        <p14:creationId xmlns:p14="http://schemas.microsoft.com/office/powerpoint/2010/main" val="231156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D9CA0A-B75D-E84D-A889-4C02D045D095}"/>
              </a:ext>
            </a:extLst>
          </p:cNvPr>
          <p:cNvSpPr>
            <a:spLocks noGrp="1"/>
          </p:cNvSpPr>
          <p:nvPr>
            <p:ph type="title"/>
          </p:nvPr>
        </p:nvSpPr>
        <p:spPr>
          <a:xfrm>
            <a:off x="931963" y="463527"/>
            <a:ext cx="6895899" cy="631743"/>
          </a:xfrm>
        </p:spPr>
        <p:txBody>
          <a:bodyPr/>
          <a:lstStyle/>
          <a:p>
            <a:r>
              <a:rPr lang="sv-SE" dirty="0"/>
              <a:t>Blipp i förarskärmen.</a:t>
            </a:r>
          </a:p>
        </p:txBody>
      </p:sp>
      <p:sp>
        <p:nvSpPr>
          <p:cNvPr id="3" name="Platshållare för innehåll 2">
            <a:extLst>
              <a:ext uri="{FF2B5EF4-FFF2-40B4-BE49-F238E27FC236}">
                <a16:creationId xmlns:a16="http://schemas.microsoft.com/office/drawing/2014/main" id="{F14C7820-5BAB-B141-AD42-FAE7C62A4D52}"/>
              </a:ext>
            </a:extLst>
          </p:cNvPr>
          <p:cNvSpPr>
            <a:spLocks noGrp="1"/>
          </p:cNvSpPr>
          <p:nvPr>
            <p:ph idx="1"/>
          </p:nvPr>
        </p:nvSpPr>
        <p:spPr>
          <a:xfrm>
            <a:off x="812849" y="1492823"/>
            <a:ext cx="6675437" cy="2006147"/>
          </a:xfrm>
        </p:spPr>
        <p:txBody>
          <a:bodyPr/>
          <a:lstStyle/>
          <a:p>
            <a:r>
              <a:rPr lang="sv-SE" dirty="0"/>
              <a:t>Varje blippbetalning syns på förarskärmen/biljettmaskinen. </a:t>
            </a:r>
          </a:p>
          <a:p>
            <a:r>
              <a:rPr lang="sv-SE" dirty="0"/>
              <a:t>Obs! Ingen funktion för ångra – hänvisa till kundservice.</a:t>
            </a:r>
          </a:p>
          <a:p>
            <a:pPr marL="0" indent="0">
              <a:buNone/>
            </a:pPr>
            <a:br>
              <a:rPr lang="sv-SE" dirty="0"/>
            </a:br>
            <a:endParaRPr lang="sv-SE" dirty="0">
              <a:solidFill>
                <a:srgbClr val="FF0000"/>
              </a:solidFill>
            </a:endParaRPr>
          </a:p>
          <a:p>
            <a:endParaRPr lang="sv-SE" dirty="0"/>
          </a:p>
          <a:p>
            <a:endParaRPr lang="sv-SE" dirty="0"/>
          </a:p>
        </p:txBody>
      </p:sp>
      <p:pic>
        <p:nvPicPr>
          <p:cNvPr id="15" name="Picture 14" descr="Förarskärm visar meddelande: 2 Blippa i Zon A">
            <a:extLst>
              <a:ext uri="{FF2B5EF4-FFF2-40B4-BE49-F238E27FC236}">
                <a16:creationId xmlns:a16="http://schemas.microsoft.com/office/drawing/2014/main" id="{A6E10F27-E515-EDC9-7D35-DEADF07A29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2849" y="3298138"/>
            <a:ext cx="3577975" cy="2683481"/>
          </a:xfrm>
          <a:prstGeom prst="rect">
            <a:avLst/>
          </a:prstGeom>
        </p:spPr>
      </p:pic>
      <p:sp>
        <p:nvSpPr>
          <p:cNvPr id="6" name="textruta 5">
            <a:extLst>
              <a:ext uri="{FF2B5EF4-FFF2-40B4-BE49-F238E27FC236}">
                <a16:creationId xmlns:a16="http://schemas.microsoft.com/office/drawing/2014/main" id="{96D20F00-C58E-1F45-858E-F52E01B19BC8}"/>
              </a:ext>
            </a:extLst>
          </p:cNvPr>
          <p:cNvSpPr txBox="1"/>
          <p:nvPr/>
        </p:nvSpPr>
        <p:spPr>
          <a:xfrm>
            <a:off x="1821943" y="5785824"/>
            <a:ext cx="1559786" cy="307777"/>
          </a:xfrm>
          <a:prstGeom prst="rect">
            <a:avLst/>
          </a:prstGeom>
          <a:noFill/>
        </p:spPr>
        <p:txBody>
          <a:bodyPr wrap="none" rtlCol="0">
            <a:spAutoFit/>
          </a:bodyPr>
          <a:lstStyle/>
          <a:p>
            <a:pPr algn="ctr"/>
            <a:r>
              <a:rPr lang="sv-SE" sz="1400" dirty="0"/>
              <a:t>Giltig biljett zon A</a:t>
            </a:r>
          </a:p>
        </p:txBody>
      </p:sp>
      <p:pic>
        <p:nvPicPr>
          <p:cNvPr id="17" name="Picture 16" descr="Förarskärm visar meddelande: 3 Ogiltig">
            <a:extLst>
              <a:ext uri="{FF2B5EF4-FFF2-40B4-BE49-F238E27FC236}">
                <a16:creationId xmlns:a16="http://schemas.microsoft.com/office/drawing/2014/main" id="{143F58E5-28BD-2BB9-6586-AD5F52463B8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54230" y="3308052"/>
            <a:ext cx="3577975" cy="2683481"/>
          </a:xfrm>
          <a:prstGeom prst="rect">
            <a:avLst/>
          </a:prstGeom>
        </p:spPr>
      </p:pic>
      <p:sp>
        <p:nvSpPr>
          <p:cNvPr id="7" name="textruta 6">
            <a:extLst>
              <a:ext uri="{FF2B5EF4-FFF2-40B4-BE49-F238E27FC236}">
                <a16:creationId xmlns:a16="http://schemas.microsoft.com/office/drawing/2014/main" id="{8EF4D31D-BCD0-584C-AD5D-523A6B8BA1B3}"/>
              </a:ext>
            </a:extLst>
          </p:cNvPr>
          <p:cNvSpPr txBox="1"/>
          <p:nvPr/>
        </p:nvSpPr>
        <p:spPr>
          <a:xfrm>
            <a:off x="5515553" y="5796952"/>
            <a:ext cx="1160894" cy="307777"/>
          </a:xfrm>
          <a:prstGeom prst="rect">
            <a:avLst/>
          </a:prstGeom>
          <a:noFill/>
        </p:spPr>
        <p:txBody>
          <a:bodyPr wrap="none" rtlCol="0">
            <a:spAutoFit/>
          </a:bodyPr>
          <a:lstStyle/>
          <a:p>
            <a:pPr algn="ctr"/>
            <a:r>
              <a:rPr lang="sv-SE" sz="1400" dirty="0"/>
              <a:t>Ogiltig biljett</a:t>
            </a:r>
          </a:p>
        </p:txBody>
      </p:sp>
      <p:pic>
        <p:nvPicPr>
          <p:cNvPr id="12" name="Picture 11" descr="Förarskärm visar meddelande: 3 Blippa ur funktion.">
            <a:extLst>
              <a:ext uri="{FF2B5EF4-FFF2-40B4-BE49-F238E27FC236}">
                <a16:creationId xmlns:a16="http://schemas.microsoft.com/office/drawing/2014/main" id="{8F7B2389-F70F-69FF-12D2-9A340D189A0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95610" y="3308052"/>
            <a:ext cx="3577976" cy="2683482"/>
          </a:xfrm>
          <a:prstGeom prst="rect">
            <a:avLst/>
          </a:prstGeom>
        </p:spPr>
      </p:pic>
      <p:sp>
        <p:nvSpPr>
          <p:cNvPr id="9" name="textruta 8">
            <a:extLst>
              <a:ext uri="{FF2B5EF4-FFF2-40B4-BE49-F238E27FC236}">
                <a16:creationId xmlns:a16="http://schemas.microsoft.com/office/drawing/2014/main" id="{5CCAA0A9-F65D-8842-B968-188C3BDEDCCF}"/>
              </a:ext>
            </a:extLst>
          </p:cNvPr>
          <p:cNvSpPr txBox="1"/>
          <p:nvPr/>
        </p:nvSpPr>
        <p:spPr>
          <a:xfrm>
            <a:off x="8387182" y="5793548"/>
            <a:ext cx="2194832" cy="307777"/>
          </a:xfrm>
          <a:prstGeom prst="rect">
            <a:avLst/>
          </a:prstGeom>
          <a:noFill/>
        </p:spPr>
        <p:txBody>
          <a:bodyPr wrap="none" rtlCol="0">
            <a:spAutoFit/>
          </a:bodyPr>
          <a:lstStyle/>
          <a:p>
            <a:pPr algn="ctr"/>
            <a:r>
              <a:rPr lang="sv-SE" sz="1400" dirty="0"/>
              <a:t>Blippbetalning ur funktion</a:t>
            </a:r>
          </a:p>
        </p:txBody>
      </p:sp>
    </p:spTree>
    <p:extLst>
      <p:ext uri="{BB962C8B-B14F-4D97-AF65-F5344CB8AC3E}">
        <p14:creationId xmlns:p14="http://schemas.microsoft.com/office/powerpoint/2010/main" val="290527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2CE89-4F0C-9C48-8715-D785AF70D289}"/>
              </a:ext>
            </a:extLst>
          </p:cNvPr>
          <p:cNvSpPr>
            <a:spLocks noGrp="1"/>
          </p:cNvSpPr>
          <p:nvPr>
            <p:ph type="title" idx="4294967295"/>
          </p:nvPr>
        </p:nvSpPr>
        <p:spPr>
          <a:xfrm>
            <a:off x="792163" y="588938"/>
            <a:ext cx="10607674" cy="537818"/>
          </a:xfrm>
        </p:spPr>
        <p:txBody>
          <a:bodyPr/>
          <a:lstStyle/>
          <a:p>
            <a:pPr rtl="0" eaLnBrk="1" latinLnBrk="0" hangingPunct="1"/>
            <a:r>
              <a:rPr lang="en-SE" sz="3600" b="1" kern="1200" dirty="0">
                <a:solidFill>
                  <a:srgbClr val="3C4650"/>
                </a:solidFill>
                <a:effectLst/>
                <a:latin typeface="Arial" panose="020B0604020202020204" pitchFamily="34" charset="0"/>
                <a:ea typeface="+mn-ea"/>
                <a:cs typeface="+mn-cs"/>
              </a:rPr>
              <a:t>Felmeddelanden i kortläsaren. </a:t>
            </a:r>
            <a:endParaRPr lang="en-SE" dirty="0">
              <a:effectLst/>
            </a:endParaRPr>
          </a:p>
        </p:txBody>
      </p:sp>
      <p:sp>
        <p:nvSpPr>
          <p:cNvPr id="6" name="textruta 8">
            <a:extLst>
              <a:ext uri="{FF2B5EF4-FFF2-40B4-BE49-F238E27FC236}">
                <a16:creationId xmlns:a16="http://schemas.microsoft.com/office/drawing/2014/main" id="{D98E61D0-16E7-20B9-657C-1E7D2F49EA18}"/>
              </a:ext>
            </a:extLst>
          </p:cNvPr>
          <p:cNvSpPr txBox="1"/>
          <p:nvPr/>
        </p:nvSpPr>
        <p:spPr>
          <a:xfrm>
            <a:off x="9604945" y="3783624"/>
            <a:ext cx="1356876" cy="400110"/>
          </a:xfrm>
          <a:prstGeom prst="rect">
            <a:avLst/>
          </a:prstGeom>
          <a:noFill/>
        </p:spPr>
        <p:txBody>
          <a:bodyPr wrap="square" rtlCol="0">
            <a:spAutoFit/>
          </a:bodyPr>
          <a:lstStyle/>
          <a:p>
            <a:pPr algn="ctr"/>
            <a:r>
              <a:rPr lang="sv-SE" sz="1000" dirty="0"/>
              <a:t>Om bankkortet ligger på spärrlista.</a:t>
            </a:r>
            <a:endParaRPr lang="sv-SE" sz="1000" dirty="0">
              <a:solidFill>
                <a:schemeClr val="accent2"/>
              </a:solidFill>
            </a:endParaRPr>
          </a:p>
        </p:txBody>
      </p:sp>
      <p:sp>
        <p:nvSpPr>
          <p:cNvPr id="8" name="textruta 10">
            <a:extLst>
              <a:ext uri="{FF2B5EF4-FFF2-40B4-BE49-F238E27FC236}">
                <a16:creationId xmlns:a16="http://schemas.microsoft.com/office/drawing/2014/main" id="{4E805EAE-A98C-CB78-67C6-7D68F3CB5DB9}"/>
              </a:ext>
            </a:extLst>
          </p:cNvPr>
          <p:cNvSpPr txBox="1"/>
          <p:nvPr/>
        </p:nvSpPr>
        <p:spPr>
          <a:xfrm>
            <a:off x="9175857" y="5177246"/>
            <a:ext cx="1647653" cy="553998"/>
          </a:xfrm>
          <a:prstGeom prst="rect">
            <a:avLst/>
          </a:prstGeom>
          <a:noFill/>
        </p:spPr>
        <p:txBody>
          <a:bodyPr wrap="square" rtlCol="0">
            <a:spAutoFit/>
          </a:bodyPr>
          <a:lstStyle/>
          <a:p>
            <a:r>
              <a:rPr lang="sv-SE" sz="1000" dirty="0"/>
              <a:t>Generellt felmeddelande. Om betalkortet visats för snabbt, till exempel.</a:t>
            </a:r>
            <a:endParaRPr lang="sv-SE" sz="1000" dirty="0">
              <a:solidFill>
                <a:schemeClr val="accent2"/>
              </a:solidFill>
            </a:endParaRPr>
          </a:p>
        </p:txBody>
      </p:sp>
      <p:pic>
        <p:nvPicPr>
          <p:cNvPr id="18" name="Bildobjekt 17">
            <a:extLst>
              <a:ext uri="{FF2B5EF4-FFF2-40B4-BE49-F238E27FC236}">
                <a16:creationId xmlns:a16="http://schemas.microsoft.com/office/drawing/2014/main" id="{DADC5B67-94D6-F0AA-6D12-B136E1832B1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7198" y="1244137"/>
            <a:ext cx="1850474" cy="2478197"/>
          </a:xfrm>
          <a:prstGeom prst="rect">
            <a:avLst/>
          </a:prstGeom>
        </p:spPr>
      </p:pic>
      <p:pic>
        <p:nvPicPr>
          <p:cNvPr id="19" name="Bildobjekt 18">
            <a:extLst>
              <a:ext uri="{FF2B5EF4-FFF2-40B4-BE49-F238E27FC236}">
                <a16:creationId xmlns:a16="http://schemas.microsoft.com/office/drawing/2014/main" id="{9F8CB6E3-0E0A-00D4-721E-3B48D0A4E62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80593" y="1248878"/>
            <a:ext cx="1850475" cy="2478198"/>
          </a:xfrm>
          <a:prstGeom prst="rect">
            <a:avLst/>
          </a:prstGeom>
        </p:spPr>
      </p:pic>
      <p:pic>
        <p:nvPicPr>
          <p:cNvPr id="26" name="Bildobjekt 25">
            <a:extLst>
              <a:ext uri="{FF2B5EF4-FFF2-40B4-BE49-F238E27FC236}">
                <a16:creationId xmlns:a16="http://schemas.microsoft.com/office/drawing/2014/main" id="{375EE8FD-E9B2-AF31-8184-36AD4216C88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39777" y="1244137"/>
            <a:ext cx="1850475" cy="2478198"/>
          </a:xfrm>
          <a:prstGeom prst="rect">
            <a:avLst/>
          </a:prstGeom>
        </p:spPr>
      </p:pic>
      <p:pic>
        <p:nvPicPr>
          <p:cNvPr id="27" name="Bildobjekt 26">
            <a:extLst>
              <a:ext uri="{FF2B5EF4-FFF2-40B4-BE49-F238E27FC236}">
                <a16:creationId xmlns:a16="http://schemas.microsoft.com/office/drawing/2014/main" id="{974738E9-86D9-4471-AB28-3F7C64B74ABF}"/>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98961" y="1244137"/>
            <a:ext cx="1850475" cy="2478198"/>
          </a:xfrm>
          <a:prstGeom prst="rect">
            <a:avLst/>
          </a:prstGeom>
        </p:spPr>
      </p:pic>
      <p:pic>
        <p:nvPicPr>
          <p:cNvPr id="28" name="Bildobjekt 27">
            <a:extLst>
              <a:ext uri="{FF2B5EF4-FFF2-40B4-BE49-F238E27FC236}">
                <a16:creationId xmlns:a16="http://schemas.microsoft.com/office/drawing/2014/main" id="{1DC45B2D-863A-1F96-0121-5FBDAA950619}"/>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358145" y="1244135"/>
            <a:ext cx="1850476" cy="2478199"/>
          </a:xfrm>
          <a:prstGeom prst="rect">
            <a:avLst/>
          </a:prstGeom>
        </p:spPr>
      </p:pic>
      <p:pic>
        <p:nvPicPr>
          <p:cNvPr id="29" name="Bildobjekt 28">
            <a:extLst>
              <a:ext uri="{FF2B5EF4-FFF2-40B4-BE49-F238E27FC236}">
                <a16:creationId xmlns:a16="http://schemas.microsoft.com/office/drawing/2014/main" id="{DCA766C9-C394-6827-90B2-A8CB186EB2DC}"/>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47195" y="3777933"/>
            <a:ext cx="1850477" cy="2478200"/>
          </a:xfrm>
          <a:prstGeom prst="rect">
            <a:avLst/>
          </a:prstGeom>
        </p:spPr>
      </p:pic>
      <p:pic>
        <p:nvPicPr>
          <p:cNvPr id="30" name="Bildobjekt 29" descr="En bild som visar text, elektronik&#10;&#10;Automatiskt genererad beskrivning">
            <a:extLst>
              <a:ext uri="{FF2B5EF4-FFF2-40B4-BE49-F238E27FC236}">
                <a16:creationId xmlns:a16="http://schemas.microsoft.com/office/drawing/2014/main" id="{2B8EF19C-FA48-1C58-3BF0-809DE88AE561}"/>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261063" y="3782674"/>
            <a:ext cx="1850477" cy="2478200"/>
          </a:xfrm>
          <a:prstGeom prst="rect">
            <a:avLst/>
          </a:prstGeom>
        </p:spPr>
      </p:pic>
      <p:pic>
        <p:nvPicPr>
          <p:cNvPr id="31" name="Bildobjekt 30" descr="En bild som visar text, elektronik&#10;&#10;Automatiskt genererad beskrivning">
            <a:extLst>
              <a:ext uri="{FF2B5EF4-FFF2-40B4-BE49-F238E27FC236}">
                <a16:creationId xmlns:a16="http://schemas.microsoft.com/office/drawing/2014/main" id="{0D654066-267D-D9F9-EAC4-1309C05C8BA4}"/>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154171" y="3782674"/>
            <a:ext cx="1850477" cy="2478200"/>
          </a:xfrm>
          <a:prstGeom prst="rect">
            <a:avLst/>
          </a:prstGeom>
        </p:spPr>
      </p:pic>
      <p:pic>
        <p:nvPicPr>
          <p:cNvPr id="32" name="Bildobjekt 31">
            <a:extLst>
              <a:ext uri="{FF2B5EF4-FFF2-40B4-BE49-F238E27FC236}">
                <a16:creationId xmlns:a16="http://schemas.microsoft.com/office/drawing/2014/main" id="{138B1988-753F-D22D-A4B2-EAAC61DE6712}"/>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298961" y="3787778"/>
            <a:ext cx="1850477" cy="2478200"/>
          </a:xfrm>
          <a:prstGeom prst="rect">
            <a:avLst/>
          </a:prstGeom>
        </p:spPr>
      </p:pic>
    </p:spTree>
    <p:extLst>
      <p:ext uri="{BB962C8B-B14F-4D97-AF65-F5344CB8AC3E}">
        <p14:creationId xmlns:p14="http://schemas.microsoft.com/office/powerpoint/2010/main" val="117130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B509DA-51EA-8302-FB3C-D39B6A7631CF}"/>
              </a:ext>
            </a:extLst>
          </p:cNvPr>
          <p:cNvSpPr>
            <a:spLocks noGrp="1"/>
          </p:cNvSpPr>
          <p:nvPr>
            <p:ph type="title"/>
          </p:nvPr>
        </p:nvSpPr>
        <p:spPr>
          <a:xfrm>
            <a:off x="792164" y="2083087"/>
            <a:ext cx="10607674" cy="854075"/>
          </a:xfrm>
        </p:spPr>
        <p:txBody>
          <a:bodyPr/>
          <a:lstStyle/>
          <a:p>
            <a:br>
              <a:rPr lang="sv-SE" dirty="0"/>
            </a:br>
            <a:r>
              <a:rPr lang="sv-SE" dirty="0"/>
              <a:t>Resenären får information om att biljetten är giltig eller ogiltig, inget annat.</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BA9F9D73-CBB1-A990-C292-B7705025786C}"/>
              </a:ext>
            </a:extLst>
          </p:cNvPr>
          <p:cNvSpPr>
            <a:spLocks noGrp="1"/>
          </p:cNvSpPr>
          <p:nvPr>
            <p:ph idx="1"/>
          </p:nvPr>
        </p:nvSpPr>
        <p:spPr>
          <a:xfrm>
            <a:off x="792162" y="2441461"/>
            <a:ext cx="5908324" cy="4012294"/>
          </a:xfrm>
        </p:spPr>
        <p:txBody>
          <a:bodyPr/>
          <a:lstStyle/>
          <a:p>
            <a:r>
              <a:rPr lang="sv-SE" dirty="0"/>
              <a:t>Resenären behöver själv ha koll på när giltighetstiden går ut.</a:t>
            </a:r>
          </a:p>
          <a:p>
            <a:r>
              <a:rPr lang="sv-SE" dirty="0"/>
              <a:t>Det ser likadant ut i kortläsaren för den som köper en ny biljett som för den som blippar betalkortet för att till exempel se om den fortfarande är giltig.</a:t>
            </a:r>
          </a:p>
          <a:p>
            <a:r>
              <a:rPr lang="sv-SE" dirty="0"/>
              <a:t>Röd symbol betyder alltid att resenären </a:t>
            </a:r>
            <a:r>
              <a:rPr lang="sv-SE" i="1" dirty="0"/>
              <a:t>inte </a:t>
            </a:r>
            <a:br>
              <a:rPr lang="sv-SE" dirty="0"/>
            </a:br>
            <a:r>
              <a:rPr lang="sv-SE" dirty="0"/>
              <a:t>har en giltig biljett.</a:t>
            </a:r>
          </a:p>
        </p:txBody>
      </p:sp>
      <p:pic>
        <p:nvPicPr>
          <p:cNvPr id="8" name="Bildobjekt 7">
            <a:extLst>
              <a:ext uri="{FF2B5EF4-FFF2-40B4-BE49-F238E27FC236}">
                <a16:creationId xmlns:a16="http://schemas.microsoft.com/office/drawing/2014/main" id="{C9AD19D5-0AC4-5805-D40A-69D99E1B7B2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5693" y="2420893"/>
            <a:ext cx="2884622" cy="3461546"/>
          </a:xfrm>
          <a:prstGeom prst="rect">
            <a:avLst/>
          </a:prstGeom>
        </p:spPr>
      </p:pic>
      <p:pic>
        <p:nvPicPr>
          <p:cNvPr id="10" name="Bildobjekt 9">
            <a:extLst>
              <a:ext uri="{FF2B5EF4-FFF2-40B4-BE49-F238E27FC236}">
                <a16:creationId xmlns:a16="http://schemas.microsoft.com/office/drawing/2014/main" id="{874B034F-9F69-7E9D-62F8-7DF4BD1276D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2766" y="2420893"/>
            <a:ext cx="2884622" cy="3461546"/>
          </a:xfrm>
          <a:prstGeom prst="rect">
            <a:avLst/>
          </a:prstGeom>
        </p:spPr>
      </p:pic>
    </p:spTree>
    <p:extLst>
      <p:ext uri="{BB962C8B-B14F-4D97-AF65-F5344CB8AC3E}">
        <p14:creationId xmlns:p14="http://schemas.microsoft.com/office/powerpoint/2010/main" val="367727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44CDF-A75C-8064-7478-5498A0447E18}"/>
              </a:ext>
            </a:extLst>
          </p:cNvPr>
          <p:cNvSpPr>
            <a:spLocks noGrp="1"/>
          </p:cNvSpPr>
          <p:nvPr>
            <p:ph type="title"/>
          </p:nvPr>
        </p:nvSpPr>
        <p:spPr>
          <a:xfrm>
            <a:off x="792163" y="654513"/>
            <a:ext cx="10607674" cy="854075"/>
          </a:xfrm>
        </p:spPr>
        <p:txBody>
          <a:bodyPr vert="horz" lIns="0" tIns="0" rIns="0" bIns="0" rtlCol="0" anchor="b">
            <a:normAutofit/>
          </a:bodyPr>
          <a:lstStyle/>
          <a:p>
            <a:r>
              <a:rPr lang="sv-SE" b="1" kern="1200" dirty="0">
                <a:latin typeface="+mj-lt"/>
                <a:ea typeface="+mj-ea"/>
                <a:cs typeface="+mj-cs"/>
              </a:rPr>
              <a:t>Så här låter kortläsaren när du blippar.</a:t>
            </a:r>
          </a:p>
        </p:txBody>
      </p:sp>
      <p:sp>
        <p:nvSpPr>
          <p:cNvPr id="3" name="textruta 2">
            <a:extLst>
              <a:ext uri="{FF2B5EF4-FFF2-40B4-BE49-F238E27FC236}">
                <a16:creationId xmlns:a16="http://schemas.microsoft.com/office/drawing/2014/main" id="{85B0D17A-EC4D-0818-A069-931C41E7D51B}"/>
              </a:ext>
            </a:extLst>
          </p:cNvPr>
          <p:cNvSpPr txBox="1"/>
          <p:nvPr/>
        </p:nvSpPr>
        <p:spPr>
          <a:xfrm>
            <a:off x="792163" y="1938528"/>
            <a:ext cx="6442075" cy="4012294"/>
          </a:xfrm>
          <a:prstGeom prst="rect">
            <a:avLst/>
          </a:prstGeom>
        </p:spPr>
        <p:txBody>
          <a:bodyPr vert="horz" lIns="0" tIns="0" rIns="0" bIns="0" rtlCol="0">
            <a:normAutofit/>
          </a:bodyPr>
          <a:lstStyle/>
          <a:p>
            <a:pPr>
              <a:lnSpc>
                <a:spcPct val="90000"/>
              </a:lnSpc>
              <a:spcAft>
                <a:spcPts val="600"/>
              </a:spcAft>
            </a:pPr>
            <a:r>
              <a:rPr lang="sv-SE" b="0" i="0" dirty="0">
                <a:solidFill>
                  <a:schemeClr val="tx2"/>
                </a:solidFill>
                <a:effectLst/>
              </a:rPr>
              <a:t>Kortläsaren ger ifrån sig en ton vid lyckad blipp och en rad sammanhängande toner vid misslyckad blipp.</a:t>
            </a:r>
            <a:endParaRPr lang="sv-SE" dirty="0">
              <a:solidFill>
                <a:schemeClr val="tx2"/>
              </a:solidFill>
            </a:endParaRPr>
          </a:p>
          <a:p>
            <a:pPr indent="-228600">
              <a:lnSpc>
                <a:spcPct val="90000"/>
              </a:lnSpc>
              <a:spcAft>
                <a:spcPts val="600"/>
              </a:spcAft>
              <a:buFont typeface="Arial" panose="020B0604020202020204" pitchFamily="34" charset="0"/>
              <a:buChar char="•"/>
            </a:pPr>
            <a:endParaRPr lang="sv-SE" dirty="0">
              <a:solidFill>
                <a:schemeClr val="tx2"/>
              </a:solidFill>
            </a:endParaRPr>
          </a:p>
        </p:txBody>
      </p:sp>
      <p:pic>
        <p:nvPicPr>
          <p:cNvPr id="4" name="blipp (1)">
            <a:hlinkClick r:id="" action="ppaction://media"/>
            <a:extLst>
              <a:ext uri="{FF2B5EF4-FFF2-40B4-BE49-F238E27FC236}">
                <a16:creationId xmlns:a16="http://schemas.microsoft.com/office/drawing/2014/main" id="{2F621D78-CBF2-4C62-8CB4-E6A67BF8F27A}"/>
              </a:ext>
              <a:ext uri="{C183D7F6-B498-43B3-948B-1728B52AA6E4}">
                <adec:decorative xmlns:adec="http://schemas.microsoft.com/office/drawing/2017/decorative" val="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99837" y="2843409"/>
            <a:ext cx="4116196" cy="3519348"/>
          </a:xfrm>
          <a:prstGeom prst="rect">
            <a:avLst/>
          </a:prstGeom>
          <a:noFill/>
        </p:spPr>
      </p:pic>
    </p:spTree>
    <p:extLst>
      <p:ext uri="{BB962C8B-B14F-4D97-AF65-F5344CB8AC3E}">
        <p14:creationId xmlns:p14="http://schemas.microsoft.com/office/powerpoint/2010/main" val="26893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AC659B-5613-904F-AD8C-F4347BB44EEC}"/>
              </a:ext>
            </a:extLst>
          </p:cNvPr>
          <p:cNvSpPr>
            <a:spLocks noGrp="1"/>
          </p:cNvSpPr>
          <p:nvPr>
            <p:ph type="title"/>
          </p:nvPr>
        </p:nvSpPr>
        <p:spPr>
          <a:xfrm>
            <a:off x="792163" y="665878"/>
            <a:ext cx="6843548" cy="854075"/>
          </a:xfrm>
        </p:spPr>
        <p:txBody>
          <a:bodyPr/>
          <a:lstStyle/>
          <a:p>
            <a:r>
              <a:rPr lang="sv-SE" dirty="0"/>
              <a:t>Hur gör vi på linjer som kör in och ut ur zon A?</a:t>
            </a:r>
          </a:p>
        </p:txBody>
      </p:sp>
      <p:sp>
        <p:nvSpPr>
          <p:cNvPr id="3" name="Platshållare för innehåll 2">
            <a:extLst>
              <a:ext uri="{FF2B5EF4-FFF2-40B4-BE49-F238E27FC236}">
                <a16:creationId xmlns:a16="http://schemas.microsoft.com/office/drawing/2014/main" id="{1B12B03E-4CC6-C143-87B3-0EA96285B925}"/>
              </a:ext>
            </a:extLst>
          </p:cNvPr>
          <p:cNvSpPr>
            <a:spLocks noGrp="1"/>
          </p:cNvSpPr>
          <p:nvPr>
            <p:ph idx="1"/>
          </p:nvPr>
        </p:nvSpPr>
        <p:spPr>
          <a:xfrm>
            <a:off x="792164" y="1944158"/>
            <a:ext cx="5470414" cy="4012294"/>
          </a:xfrm>
        </p:spPr>
        <p:txBody>
          <a:bodyPr/>
          <a:lstStyle/>
          <a:p>
            <a:r>
              <a:rPr lang="sv-SE" dirty="0"/>
              <a:t>Några linjer som utrustas med blippbetalning kommer att gå över zongräns.</a:t>
            </a:r>
          </a:p>
          <a:p>
            <a:r>
              <a:rPr lang="sv-SE" dirty="0"/>
              <a:t>En r</a:t>
            </a:r>
            <a:r>
              <a:rPr lang="sv-SE" sz="1800" dirty="0"/>
              <a:t>esenär som behöver köpa en kompletterande biljett för zon B och </a:t>
            </a:r>
            <a:r>
              <a:rPr lang="sv-SE" dirty="0"/>
              <a:t>zon C, </a:t>
            </a:r>
            <a:r>
              <a:rPr lang="sv-SE" sz="1800" dirty="0"/>
              <a:t>gör det </a:t>
            </a:r>
            <a:r>
              <a:rPr lang="sv-SE" dirty="0"/>
              <a:t>i </a:t>
            </a:r>
            <a:r>
              <a:rPr lang="sv-SE" dirty="0" err="1"/>
              <a:t>appen</a:t>
            </a:r>
            <a:r>
              <a:rPr lang="sv-SE" dirty="0"/>
              <a:t> Västtrafik To Go eller hos föraren/</a:t>
            </a:r>
            <a:r>
              <a:rPr lang="sv-SE" dirty="0" err="1"/>
              <a:t>ombordpersonal</a:t>
            </a:r>
            <a:r>
              <a:rPr lang="sv-SE" dirty="0"/>
              <a:t>.</a:t>
            </a:r>
          </a:p>
          <a:p>
            <a:r>
              <a:rPr lang="sv-SE" dirty="0"/>
              <a:t>Linjer som har få stopp i zon A och som har slutdestination i zon B eller C utrustas inte med blippbetalning, till exempel linje 100.</a:t>
            </a:r>
          </a:p>
          <a:p>
            <a:r>
              <a:rPr lang="sv-SE" dirty="0"/>
              <a:t>Det går inte att blippbetala på Västtågen, men en blippbetalad biljett för zon A är giltig. Resenären behöver komplettera med biljett för att resa över zongräns.</a:t>
            </a:r>
          </a:p>
          <a:p>
            <a:r>
              <a:rPr lang="sv-SE" dirty="0"/>
              <a:t>Få bra koll på </a:t>
            </a:r>
            <a:r>
              <a:rPr lang="sv-SE" i="1" dirty="0">
                <a:hlinkClick r:id="rId3"/>
              </a:rPr>
              <a:t>zongränser på Partnerportalen</a:t>
            </a:r>
            <a:endParaRPr lang="sv-SE" i="1" dirty="0"/>
          </a:p>
          <a:p>
            <a:r>
              <a:rPr lang="sv-SE" b="1" dirty="0"/>
              <a:t>Mer information i separat informationsmaterial för zongräns</a:t>
            </a:r>
            <a:r>
              <a:rPr lang="sv-SE" dirty="0"/>
              <a:t>.</a:t>
            </a:r>
          </a:p>
          <a:p>
            <a:pPr marL="0" indent="0">
              <a:buNone/>
            </a:pPr>
            <a:endParaRPr lang="sv-SE" dirty="0"/>
          </a:p>
          <a:p>
            <a:endParaRPr lang="sv-SE" dirty="0"/>
          </a:p>
        </p:txBody>
      </p:sp>
      <p:sp>
        <p:nvSpPr>
          <p:cNvPr id="7" name="textruta 6">
            <a:extLst>
              <a:ext uri="{FF2B5EF4-FFF2-40B4-BE49-F238E27FC236}">
                <a16:creationId xmlns:a16="http://schemas.microsoft.com/office/drawing/2014/main" id="{DCECE0A3-58D3-F129-1704-95F90FA4AC9C}"/>
              </a:ext>
            </a:extLst>
          </p:cNvPr>
          <p:cNvSpPr txBox="1"/>
          <p:nvPr/>
        </p:nvSpPr>
        <p:spPr>
          <a:xfrm>
            <a:off x="8349139" y="4974197"/>
            <a:ext cx="1866412" cy="707886"/>
          </a:xfrm>
          <a:prstGeom prst="rect">
            <a:avLst/>
          </a:prstGeom>
          <a:noFill/>
        </p:spPr>
        <p:txBody>
          <a:bodyPr wrap="square" rtlCol="0">
            <a:spAutoFit/>
          </a:bodyPr>
          <a:lstStyle/>
          <a:p>
            <a:r>
              <a:rPr lang="sv-SE" sz="2000" b="1" dirty="0">
                <a:solidFill>
                  <a:schemeClr val="bg1"/>
                </a:solidFill>
              </a:rPr>
              <a:t>A B-biljett behövs är!</a:t>
            </a:r>
          </a:p>
        </p:txBody>
      </p:sp>
      <p:pic>
        <p:nvPicPr>
          <p:cNvPr id="5" name="Bildobjekt 4">
            <a:extLst>
              <a:ext uri="{FF2B5EF4-FFF2-40B4-BE49-F238E27FC236}">
                <a16:creationId xmlns:a16="http://schemas.microsoft.com/office/drawing/2014/main" id="{75A44EA2-07D2-940A-567A-ACD2B4E1E08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35302" y="2008702"/>
            <a:ext cx="5025315" cy="2840596"/>
          </a:xfrm>
          <a:prstGeom prst="rect">
            <a:avLst/>
          </a:prstGeom>
        </p:spPr>
      </p:pic>
    </p:spTree>
    <p:extLst>
      <p:ext uri="{BB962C8B-B14F-4D97-AF65-F5344CB8AC3E}">
        <p14:creationId xmlns:p14="http://schemas.microsoft.com/office/powerpoint/2010/main" val="282067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B7D2C5F-E4CF-2F4E-0212-4B6EA44558B2}"/>
              </a:ext>
            </a:extLst>
          </p:cNvPr>
          <p:cNvSpPr>
            <a:spLocks noGrp="1"/>
          </p:cNvSpPr>
          <p:nvPr>
            <p:ph type="title"/>
          </p:nvPr>
        </p:nvSpPr>
        <p:spPr>
          <a:xfrm>
            <a:off x="871184" y="1304407"/>
            <a:ext cx="10936993" cy="3122899"/>
          </a:xfrm>
        </p:spPr>
        <p:txBody>
          <a:bodyPr/>
          <a:lstStyle/>
          <a:p>
            <a:pPr algn="ctr"/>
            <a:r>
              <a:rPr lang="sv-SE" dirty="0">
                <a:solidFill>
                  <a:schemeClr val="tx2"/>
                </a:solidFill>
              </a:rPr>
              <a:t>Alltså! Det går att resa med biljetten på </a:t>
            </a:r>
            <a:br>
              <a:rPr lang="sv-SE" dirty="0">
                <a:solidFill>
                  <a:schemeClr val="tx2"/>
                </a:solidFill>
              </a:rPr>
            </a:br>
            <a:r>
              <a:rPr lang="sv-SE" dirty="0">
                <a:solidFill>
                  <a:schemeClr val="tx2"/>
                </a:solidFill>
              </a:rPr>
              <a:t>betalkortet i zon A på alla fordon som har kortläsare med blippsymbol.</a:t>
            </a:r>
            <a:br>
              <a:rPr lang="sv-SE" dirty="0">
                <a:solidFill>
                  <a:schemeClr val="tx2"/>
                </a:solidFill>
              </a:rPr>
            </a:br>
            <a:br>
              <a:rPr lang="sv-SE" dirty="0">
                <a:solidFill>
                  <a:schemeClr val="tx2"/>
                </a:solidFill>
              </a:rPr>
            </a:br>
            <a:endParaRPr lang="sv-SE" dirty="0">
              <a:solidFill>
                <a:schemeClr val="tx2"/>
              </a:solidFill>
            </a:endParaRPr>
          </a:p>
        </p:txBody>
      </p:sp>
      <p:pic>
        <p:nvPicPr>
          <p:cNvPr id="5" name="Picture 5">
            <a:extLst>
              <a:ext uri="{FF2B5EF4-FFF2-40B4-BE49-F238E27FC236}">
                <a16:creationId xmlns:a16="http://schemas.microsoft.com/office/drawing/2014/main" id="{47C11A2B-6EF5-53F0-246B-AAF19CA3B569}"/>
              </a:ext>
              <a:ext uri="{C183D7F6-B498-43B3-948B-1728B52AA6E4}">
                <adec:decorative xmlns:adec="http://schemas.microsoft.com/office/drawing/2017/decorative" val="1"/>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4933245" y="3992143"/>
            <a:ext cx="2717800" cy="1612900"/>
          </a:xfrm>
          <a:prstGeom prst="rect">
            <a:avLst/>
          </a:prstGeom>
        </p:spPr>
      </p:pic>
    </p:spTree>
    <p:extLst>
      <p:ext uri="{BB962C8B-B14F-4D97-AF65-F5344CB8AC3E}">
        <p14:creationId xmlns:p14="http://schemas.microsoft.com/office/powerpoint/2010/main" val="47041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4F6B5C-F7B2-5E43-9A7A-E2128EFD72BA}"/>
              </a:ext>
            </a:extLst>
          </p:cNvPr>
          <p:cNvSpPr>
            <a:spLocks noGrp="1"/>
          </p:cNvSpPr>
          <p:nvPr>
            <p:ph type="title"/>
          </p:nvPr>
        </p:nvSpPr>
        <p:spPr>
          <a:xfrm>
            <a:off x="792163" y="471346"/>
            <a:ext cx="10607674" cy="854075"/>
          </a:xfrm>
        </p:spPr>
        <p:txBody>
          <a:bodyPr/>
          <a:lstStyle/>
          <a:p>
            <a:r>
              <a:rPr lang="sv-SE" dirty="0"/>
              <a:t>Klart att </a:t>
            </a:r>
            <a:r>
              <a:rPr lang="sv-SE" dirty="0">
                <a:solidFill>
                  <a:schemeClr val="tx2"/>
                </a:solidFill>
              </a:rPr>
              <a:t>blippa i mars.</a:t>
            </a:r>
          </a:p>
        </p:txBody>
      </p:sp>
      <p:sp>
        <p:nvSpPr>
          <p:cNvPr id="3" name="Platshållare för innehåll 2">
            <a:extLst>
              <a:ext uri="{FF2B5EF4-FFF2-40B4-BE49-F238E27FC236}">
                <a16:creationId xmlns:a16="http://schemas.microsoft.com/office/drawing/2014/main" id="{39F4E282-C913-B444-9D07-BADC3C030A57}"/>
              </a:ext>
            </a:extLst>
          </p:cNvPr>
          <p:cNvSpPr>
            <a:spLocks noGrp="1"/>
          </p:cNvSpPr>
          <p:nvPr>
            <p:ph idx="1"/>
          </p:nvPr>
        </p:nvSpPr>
        <p:spPr/>
        <p:txBody>
          <a:bodyPr/>
          <a:lstStyle/>
          <a:p>
            <a:r>
              <a:rPr lang="sv-SE" dirty="0"/>
              <a:t>Installation på alla</a:t>
            </a:r>
            <a:r>
              <a:rPr lang="sv-SE" i="1" dirty="0"/>
              <a:t> </a:t>
            </a:r>
            <a:r>
              <a:rPr lang="sv-SE" dirty="0"/>
              <a:t>fordon – klart.</a:t>
            </a:r>
          </a:p>
          <a:p>
            <a:r>
              <a:rPr lang="sv-SE" dirty="0"/>
              <a:t>Internpilot – klart.</a:t>
            </a:r>
            <a:r>
              <a:rPr lang="sv-SE" dirty="0">
                <a:solidFill>
                  <a:schemeClr val="accent2"/>
                </a:solidFill>
              </a:rPr>
              <a:t> </a:t>
            </a:r>
            <a:r>
              <a:rPr lang="sv-SE" dirty="0"/>
              <a:t>Personal från Västtrafik och leverantören deltog.</a:t>
            </a:r>
          </a:p>
          <a:p>
            <a:r>
              <a:rPr lang="sv-SE" dirty="0"/>
              <a:t>Målsättning: Lansering </a:t>
            </a:r>
            <a:r>
              <a:rPr lang="sv-SE"/>
              <a:t>i mars.</a:t>
            </a:r>
            <a:endParaRPr lang="sv-SE" dirty="0"/>
          </a:p>
          <a:p>
            <a:endParaRPr lang="sv-SE" dirty="0"/>
          </a:p>
        </p:txBody>
      </p:sp>
      <p:grpSp>
        <p:nvGrpSpPr>
          <p:cNvPr id="4" name="Grupp 3">
            <a:extLst>
              <a:ext uri="{FF2B5EF4-FFF2-40B4-BE49-F238E27FC236}">
                <a16:creationId xmlns:a16="http://schemas.microsoft.com/office/drawing/2014/main" id="{3E147A23-5DCD-EBF6-3801-5036EB889CDE}"/>
              </a:ext>
              <a:ext uri="{C183D7F6-B498-43B3-948B-1728B52AA6E4}">
                <adec:decorative xmlns:adec="http://schemas.microsoft.com/office/drawing/2017/decorative" val="1"/>
              </a:ext>
            </a:extLst>
          </p:cNvPr>
          <p:cNvGrpSpPr/>
          <p:nvPr/>
        </p:nvGrpSpPr>
        <p:grpSpPr>
          <a:xfrm>
            <a:off x="7211430" y="925225"/>
            <a:ext cx="4233420" cy="5298144"/>
            <a:chOff x="7211430" y="925225"/>
            <a:chExt cx="4233420" cy="5298144"/>
          </a:xfrm>
        </p:grpSpPr>
        <p:pic>
          <p:nvPicPr>
            <p:cNvPr id="6" name="Picture 5" descr="Logo, icon&#10;&#10;Description automatically generated">
              <a:extLst>
                <a:ext uri="{FF2B5EF4-FFF2-40B4-BE49-F238E27FC236}">
                  <a16:creationId xmlns:a16="http://schemas.microsoft.com/office/drawing/2014/main" id="{9304FC4C-92A6-A5B2-A1C1-EF5716DADB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11430" y="2626241"/>
              <a:ext cx="2190558" cy="3597127"/>
            </a:xfrm>
            <a:prstGeom prst="rect">
              <a:avLst/>
            </a:prstGeom>
          </p:spPr>
        </p:pic>
        <p:pic>
          <p:nvPicPr>
            <p:cNvPr id="8" name="Picture 7" descr="Shape, icon&#10;&#10;Description automatically generated">
              <a:extLst>
                <a:ext uri="{FF2B5EF4-FFF2-40B4-BE49-F238E27FC236}">
                  <a16:creationId xmlns:a16="http://schemas.microsoft.com/office/drawing/2014/main" id="{68A3A19D-3FD9-19E6-5FF9-4A9BC0E8454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91744" y="2764593"/>
              <a:ext cx="2017619" cy="3458776"/>
            </a:xfrm>
            <a:prstGeom prst="rect">
              <a:avLst/>
            </a:prstGeom>
          </p:spPr>
        </p:pic>
        <p:grpSp>
          <p:nvGrpSpPr>
            <p:cNvPr id="9" name="Group 8">
              <a:extLst>
                <a:ext uri="{FF2B5EF4-FFF2-40B4-BE49-F238E27FC236}">
                  <a16:creationId xmlns:a16="http://schemas.microsoft.com/office/drawing/2014/main" id="{6DB09ACC-85D6-7757-E354-84B2733428FC}"/>
                </a:ext>
                <a:ext uri="{C183D7F6-B498-43B3-948B-1728B52AA6E4}">
                  <adec:decorative xmlns:adec="http://schemas.microsoft.com/office/drawing/2017/decorative" val="1"/>
                </a:ext>
              </a:extLst>
            </p:cNvPr>
            <p:cNvGrpSpPr/>
            <p:nvPr/>
          </p:nvGrpSpPr>
          <p:grpSpPr>
            <a:xfrm>
              <a:off x="8970831" y="925225"/>
              <a:ext cx="2474019" cy="1429812"/>
              <a:chOff x="7682568" y="889074"/>
              <a:chExt cx="3400303" cy="2050748"/>
            </a:xfrm>
          </p:grpSpPr>
          <p:pic>
            <p:nvPicPr>
              <p:cNvPr id="10" name="Picture 9" descr="Shape&#10;&#10;Description automatically generated">
                <a:extLst>
                  <a:ext uri="{FF2B5EF4-FFF2-40B4-BE49-F238E27FC236}">
                    <a16:creationId xmlns:a16="http://schemas.microsoft.com/office/drawing/2014/main" id="{9E473E59-7195-FBB9-DC0A-084CA5295A8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82568" y="889074"/>
                <a:ext cx="3070694" cy="2050748"/>
              </a:xfrm>
              <a:prstGeom prst="rect">
                <a:avLst/>
              </a:prstGeom>
            </p:spPr>
          </p:pic>
          <p:pic>
            <p:nvPicPr>
              <p:cNvPr id="11" name="Picture 10" descr="Shape&#10;&#10;Description automatically generated">
                <a:extLst>
                  <a:ext uri="{FF2B5EF4-FFF2-40B4-BE49-F238E27FC236}">
                    <a16:creationId xmlns:a16="http://schemas.microsoft.com/office/drawing/2014/main" id="{CA9F4FDC-3DFA-C8CE-D81B-885C0562A8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12177" y="889074"/>
                <a:ext cx="3070694" cy="2050748"/>
              </a:xfrm>
              <a:prstGeom prst="rect">
                <a:avLst/>
              </a:prstGeom>
            </p:spPr>
          </p:pic>
        </p:grpSp>
        <p:sp>
          <p:nvSpPr>
            <p:cNvPr id="12" name="TextBox 11">
              <a:extLst>
                <a:ext uri="{FF2B5EF4-FFF2-40B4-BE49-F238E27FC236}">
                  <a16:creationId xmlns:a16="http://schemas.microsoft.com/office/drawing/2014/main" id="{3E3BF030-0DAE-CA2D-8C09-291E15DE6CC4}"/>
                </a:ext>
              </a:extLst>
            </p:cNvPr>
            <p:cNvSpPr txBox="1"/>
            <p:nvPr/>
          </p:nvSpPr>
          <p:spPr>
            <a:xfrm>
              <a:off x="9152163" y="1247041"/>
              <a:ext cx="2017618" cy="1107996"/>
            </a:xfrm>
            <a:prstGeom prst="rect">
              <a:avLst/>
            </a:prstGeom>
            <a:noFill/>
          </p:spPr>
          <p:txBody>
            <a:bodyPr wrap="square" rtlCol="0">
              <a:spAutoFit/>
            </a:bodyPr>
            <a:lstStyle/>
            <a:p>
              <a:pPr algn="ctr"/>
              <a:r>
                <a:rPr lang="sv-SE" sz="2400" b="1" dirty="0">
                  <a:solidFill>
                    <a:schemeClr val="bg1"/>
                  </a:solidFill>
                </a:rPr>
                <a:t>Testat och klart!</a:t>
              </a:r>
            </a:p>
            <a:p>
              <a:pPr algn="ctr"/>
              <a:endParaRPr lang="en-SE" dirty="0"/>
            </a:p>
          </p:txBody>
        </p:sp>
      </p:grpSp>
    </p:spTree>
    <p:extLst>
      <p:ext uri="{BB962C8B-B14F-4D97-AF65-F5344CB8AC3E}">
        <p14:creationId xmlns:p14="http://schemas.microsoft.com/office/powerpoint/2010/main" val="1321113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EA60BF-36D2-B340-ADD9-7EA34AED1D71}"/>
              </a:ext>
            </a:extLst>
          </p:cNvPr>
          <p:cNvSpPr>
            <a:spLocks noGrp="1"/>
          </p:cNvSpPr>
          <p:nvPr>
            <p:ph type="title"/>
          </p:nvPr>
        </p:nvSpPr>
        <p:spPr>
          <a:xfrm>
            <a:off x="792163" y="562622"/>
            <a:ext cx="5582133" cy="1389318"/>
          </a:xfrm>
        </p:spPr>
        <p:txBody>
          <a:bodyPr anchor="b">
            <a:normAutofit/>
          </a:bodyPr>
          <a:lstStyle/>
          <a:p>
            <a:r>
              <a:rPr lang="sv-SE" dirty="0"/>
              <a:t>Så berättar vi för resenärerna.</a:t>
            </a:r>
          </a:p>
        </p:txBody>
      </p:sp>
      <p:sp>
        <p:nvSpPr>
          <p:cNvPr id="3" name="Platshållare för innehåll 2">
            <a:extLst>
              <a:ext uri="{FF2B5EF4-FFF2-40B4-BE49-F238E27FC236}">
                <a16:creationId xmlns:a16="http://schemas.microsoft.com/office/drawing/2014/main" id="{FF3A2996-79E9-3F44-960A-FD0CB252FAB8}"/>
              </a:ext>
            </a:extLst>
          </p:cNvPr>
          <p:cNvSpPr>
            <a:spLocks noGrp="1"/>
          </p:cNvSpPr>
          <p:nvPr>
            <p:ph idx="1"/>
          </p:nvPr>
        </p:nvSpPr>
        <p:spPr>
          <a:xfrm>
            <a:off x="792163" y="2381879"/>
            <a:ext cx="6442075" cy="4012294"/>
          </a:xfrm>
        </p:spPr>
        <p:txBody>
          <a:bodyPr>
            <a:normAutofit/>
          </a:bodyPr>
          <a:lstStyle/>
          <a:p>
            <a:r>
              <a:rPr lang="sv-SE" dirty="0"/>
              <a:t>Pressmeddelande</a:t>
            </a:r>
          </a:p>
          <a:p>
            <a:r>
              <a:rPr lang="sv-SE" dirty="0" err="1"/>
              <a:t>Instagram</a:t>
            </a:r>
            <a:r>
              <a:rPr lang="sv-SE" dirty="0"/>
              <a:t>, Facebook</a:t>
            </a:r>
          </a:p>
          <a:p>
            <a:r>
              <a:rPr lang="sv-SE" dirty="0"/>
              <a:t>Nyhetsbrev</a:t>
            </a:r>
          </a:p>
          <a:p>
            <a:r>
              <a:rPr lang="sv-SE" dirty="0"/>
              <a:t>Material i Västtrafikbutiker</a:t>
            </a:r>
          </a:p>
          <a:p>
            <a:r>
              <a:rPr lang="sv-SE" dirty="0"/>
              <a:t>Syns på kortläsaren ombord!</a:t>
            </a:r>
          </a:p>
          <a:p>
            <a:pPr marL="0" indent="0">
              <a:buNone/>
            </a:pPr>
            <a:endParaRPr lang="sv-SE" dirty="0"/>
          </a:p>
        </p:txBody>
      </p:sp>
      <p:pic>
        <p:nvPicPr>
          <p:cNvPr id="5" name="Bildobjekt 4" descr="Budskap mot resenärerna: Nyhet! Ta resan på kortet.">
            <a:extLst>
              <a:ext uri="{FF2B5EF4-FFF2-40B4-BE49-F238E27FC236}">
                <a16:creationId xmlns:a16="http://schemas.microsoft.com/office/drawing/2014/main" id="{252423B2-3929-8AE5-7B1B-A1A0DD8332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39339" y="781915"/>
            <a:ext cx="3220278" cy="4535603"/>
          </a:xfrm>
          <a:prstGeom prst="rect">
            <a:avLst/>
          </a:prstGeom>
        </p:spPr>
      </p:pic>
      <p:sp>
        <p:nvSpPr>
          <p:cNvPr id="4" name="textruta 3">
            <a:extLst>
              <a:ext uri="{FF2B5EF4-FFF2-40B4-BE49-F238E27FC236}">
                <a16:creationId xmlns:a16="http://schemas.microsoft.com/office/drawing/2014/main" id="{428A967A-119B-3CEA-8A04-18256F2135CE}"/>
              </a:ext>
            </a:extLst>
          </p:cNvPr>
          <p:cNvSpPr txBox="1"/>
          <p:nvPr/>
        </p:nvSpPr>
        <p:spPr>
          <a:xfrm>
            <a:off x="6639339" y="5441427"/>
            <a:ext cx="2945322" cy="646331"/>
          </a:xfrm>
          <a:prstGeom prst="rect">
            <a:avLst/>
          </a:prstGeom>
          <a:noFill/>
        </p:spPr>
        <p:txBody>
          <a:bodyPr wrap="square" rtlCol="0">
            <a:spAutoFit/>
          </a:bodyPr>
          <a:lstStyle/>
          <a:p>
            <a:r>
              <a:rPr lang="sv-SE" sz="1800" dirty="0">
                <a:solidFill>
                  <a:schemeClr val="tx2"/>
                </a:solidFill>
              </a:rPr>
              <a:t>Grundbudskap, tas ut på olika sätt i olika enheter. </a:t>
            </a:r>
          </a:p>
        </p:txBody>
      </p:sp>
    </p:spTree>
    <p:extLst>
      <p:ext uri="{BB962C8B-B14F-4D97-AF65-F5344CB8AC3E}">
        <p14:creationId xmlns:p14="http://schemas.microsoft.com/office/powerpoint/2010/main" val="33965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8731EF-8942-C84F-92AC-5E8D93E84354}"/>
              </a:ext>
            </a:extLst>
          </p:cNvPr>
          <p:cNvSpPr>
            <a:spLocks noGrp="1"/>
          </p:cNvSpPr>
          <p:nvPr>
            <p:ph type="title"/>
          </p:nvPr>
        </p:nvSpPr>
        <p:spPr/>
        <p:txBody>
          <a:bodyPr/>
          <a:lstStyle/>
          <a:p>
            <a:r>
              <a:rPr lang="sv-SE" dirty="0">
                <a:solidFill>
                  <a:schemeClr val="tx2"/>
                </a:solidFill>
              </a:rPr>
              <a:t>Frågor och svar (1).</a:t>
            </a:r>
          </a:p>
        </p:txBody>
      </p:sp>
      <p:sp>
        <p:nvSpPr>
          <p:cNvPr id="3" name="Platshållare för innehåll 2">
            <a:extLst>
              <a:ext uri="{FF2B5EF4-FFF2-40B4-BE49-F238E27FC236}">
                <a16:creationId xmlns:a16="http://schemas.microsoft.com/office/drawing/2014/main" id="{B68B22B8-DC35-1945-8D61-4A9FCD215DC4}"/>
              </a:ext>
            </a:extLst>
          </p:cNvPr>
          <p:cNvSpPr>
            <a:spLocks noGrp="1"/>
          </p:cNvSpPr>
          <p:nvPr>
            <p:ph type="body" sz="quarter" idx="13"/>
          </p:nvPr>
        </p:nvSpPr>
        <p:spPr>
          <a:xfrm>
            <a:off x="792163" y="1825626"/>
            <a:ext cx="10561637" cy="4102902"/>
          </a:xfrm>
        </p:spPr>
        <p:txBody>
          <a:bodyPr numCol="2"/>
          <a:lstStyle/>
          <a:p>
            <a:pPr marL="0" indent="0" fontAlgn="base">
              <a:spcBef>
                <a:spcPts val="0"/>
              </a:spcBef>
              <a:buNone/>
            </a:pPr>
            <a:r>
              <a:rPr lang="sv-SE" b="1" dirty="0"/>
              <a:t>Hur visar jag min biljett vid en biljettkontroll?</a:t>
            </a:r>
            <a:r>
              <a:rPr lang="sv-SE" dirty="0"/>
              <a:t> </a:t>
            </a:r>
          </a:p>
          <a:p>
            <a:pPr marL="0" indent="0" fontAlgn="base">
              <a:spcBef>
                <a:spcPts val="0"/>
              </a:spcBef>
              <a:buNone/>
            </a:pPr>
            <a:r>
              <a:rPr lang="sv-SE" dirty="0">
                <a:cs typeface="Times New Roman" panose="02020603050405020304" pitchFamily="18" charset="0"/>
              </a:rPr>
              <a:t>D</a:t>
            </a:r>
            <a:r>
              <a:rPr lang="sv-SE" b="0" i="0" dirty="0">
                <a:effectLst/>
                <a:cs typeface="Times New Roman" panose="02020603050405020304" pitchFamily="18" charset="0"/>
              </a:rPr>
              <a:t>u visar ditt betalkort, eller den mobila enhet du registrerade din resa med, mot biljettkontrollantens enhet.</a:t>
            </a:r>
            <a:endParaRPr lang="sv-SE" dirty="0"/>
          </a:p>
          <a:p>
            <a:pPr marL="0" indent="0" fontAlgn="base">
              <a:spcBef>
                <a:spcPts val="0"/>
              </a:spcBef>
              <a:buNone/>
            </a:pPr>
            <a:endParaRPr lang="sv-SE" dirty="0"/>
          </a:p>
          <a:p>
            <a:pPr marL="0" indent="0" fontAlgn="base">
              <a:spcBef>
                <a:spcPts val="0"/>
              </a:spcBef>
              <a:buNone/>
            </a:pPr>
            <a:r>
              <a:rPr lang="sv-SE" b="1" dirty="0"/>
              <a:t>Kan jag blippa om jag ska resa till en annan zon? </a:t>
            </a:r>
          </a:p>
          <a:p>
            <a:pPr marL="0" indent="0" fontAlgn="base">
              <a:spcBef>
                <a:spcPts val="0"/>
              </a:spcBef>
              <a:buNone/>
            </a:pPr>
            <a:r>
              <a:rPr lang="sv-SE" dirty="0"/>
              <a:t>Du kan bara blippbetala för resa i zon A. Ska du resa över zongräns behöver du komplettera med en biljett för zon B eller C i </a:t>
            </a:r>
            <a:r>
              <a:rPr lang="sv-SE" dirty="0" err="1"/>
              <a:t>appen</a:t>
            </a:r>
            <a:r>
              <a:rPr lang="sv-SE" dirty="0"/>
              <a:t> Västtrafik To Go.</a:t>
            </a:r>
          </a:p>
          <a:p>
            <a:pPr marL="0" indent="0" fontAlgn="base">
              <a:spcBef>
                <a:spcPts val="0"/>
              </a:spcBef>
              <a:buNone/>
            </a:pPr>
            <a:endParaRPr lang="sv-SE" dirty="0"/>
          </a:p>
          <a:p>
            <a:pPr marL="0" indent="0" fontAlgn="base">
              <a:spcBef>
                <a:spcPts val="0"/>
              </a:spcBef>
              <a:buNone/>
            </a:pPr>
            <a:r>
              <a:rPr lang="sv-SE" b="1" dirty="0"/>
              <a:t>Hur kan jag se innan en resa om jag kan blippbetala?</a:t>
            </a:r>
            <a:r>
              <a:rPr lang="sv-SE" dirty="0"/>
              <a:t> </a:t>
            </a:r>
          </a:p>
          <a:p>
            <a:pPr marL="0" indent="0" fontAlgn="base">
              <a:spcBef>
                <a:spcPts val="0"/>
              </a:spcBef>
              <a:buNone/>
            </a:pPr>
            <a:r>
              <a:rPr lang="sv-SE" dirty="0"/>
              <a:t>Sök din resa i Reseplaneraren. Välj en resa. Under fliken “Priser” ser du om det går att blippbetala. </a:t>
            </a:r>
          </a:p>
          <a:p>
            <a:pPr marL="0" indent="0" fontAlgn="base">
              <a:spcBef>
                <a:spcPts val="0"/>
              </a:spcBef>
              <a:buNone/>
            </a:pPr>
            <a:endParaRPr lang="sv-SE" dirty="0"/>
          </a:p>
          <a:p>
            <a:pPr marL="0" indent="0" fontAlgn="base">
              <a:spcBef>
                <a:spcPts val="0"/>
              </a:spcBef>
              <a:buNone/>
            </a:pPr>
            <a:r>
              <a:rPr lang="sv-SE" b="1" dirty="0"/>
              <a:t>Kan jag blippa med mitt digitala betalkort på min mobil?</a:t>
            </a:r>
            <a:r>
              <a:rPr lang="sv-SE" dirty="0"/>
              <a:t> </a:t>
            </a:r>
            <a:br>
              <a:rPr lang="sv-SE" dirty="0"/>
            </a:br>
            <a:r>
              <a:rPr lang="sv-SE" dirty="0"/>
              <a:t>Det går utmärkt att blippa med digitala betalkort via mobiler eller smartklockor. Tänk på att blippa med samma kort/mobila </a:t>
            </a:r>
            <a:r>
              <a:rPr lang="sv-SE" b="0" dirty="0">
                <a:effectLst/>
              </a:rPr>
              <a:t>enhet hela resan! </a:t>
            </a:r>
            <a:br>
              <a:rPr lang="sv-SE" b="0" dirty="0">
                <a:effectLst/>
              </a:rPr>
            </a:br>
            <a:br>
              <a:rPr lang="sv-SE" dirty="0"/>
            </a:br>
            <a:endParaRPr lang="sv-SE" dirty="0"/>
          </a:p>
          <a:p>
            <a:pPr marL="0" indent="0" fontAlgn="base">
              <a:spcBef>
                <a:spcPts val="0"/>
              </a:spcBef>
              <a:buNone/>
            </a:pPr>
            <a:r>
              <a:rPr lang="sv-SE" b="1" dirty="0"/>
              <a:t>Går det att se hur lång tid det finns kvar på biljetten?</a:t>
            </a:r>
            <a:r>
              <a:rPr lang="sv-SE" dirty="0"/>
              <a:t> </a:t>
            </a:r>
          </a:p>
          <a:p>
            <a:pPr marL="0" indent="0" fontAlgn="base">
              <a:spcBef>
                <a:spcPts val="0"/>
              </a:spcBef>
              <a:buNone/>
            </a:pPr>
            <a:r>
              <a:rPr lang="sv-SE" dirty="0"/>
              <a:t>Nej, men du kan blippa ditt betalkort igen, den gröna symbolen visar att du har en giltig biljett. </a:t>
            </a:r>
            <a:r>
              <a:rPr lang="sv-SE" b="0" i="0" dirty="0">
                <a:effectLst/>
              </a:rPr>
              <a:t>Om giltigheten för din förra resa har gått ut, registreras då ett nytt köp och du kan resa vidare.</a:t>
            </a:r>
            <a:endParaRPr lang="sv-SE" dirty="0"/>
          </a:p>
          <a:p>
            <a:pPr marL="0" indent="0" fontAlgn="base">
              <a:spcBef>
                <a:spcPts val="0"/>
              </a:spcBef>
              <a:buNone/>
            </a:pPr>
            <a:endParaRPr lang="sv-SE" dirty="0"/>
          </a:p>
          <a:p>
            <a:pPr marL="0" indent="0" fontAlgn="base">
              <a:spcBef>
                <a:spcPts val="0"/>
              </a:spcBef>
              <a:buNone/>
            </a:pPr>
            <a:r>
              <a:rPr lang="sv-SE" b="1" dirty="0"/>
              <a:t>Varför behöver jag blippa igen vid byte?</a:t>
            </a:r>
            <a:r>
              <a:rPr lang="sv-SE" dirty="0"/>
              <a:t> </a:t>
            </a:r>
          </a:p>
          <a:p>
            <a:pPr marL="0" indent="0" fontAlgn="base">
              <a:spcBef>
                <a:spcPts val="0"/>
              </a:spcBef>
              <a:buNone/>
            </a:pPr>
            <a:r>
              <a:rPr lang="sv-SE" dirty="0"/>
              <a:t>För att försäkra dig om att bytestiden inte har gått ut. </a:t>
            </a:r>
          </a:p>
          <a:p>
            <a:pPr marL="0" indent="0" fontAlgn="base">
              <a:spcBef>
                <a:spcPts val="0"/>
              </a:spcBef>
              <a:buNone/>
            </a:pPr>
            <a:endParaRPr lang="sv-SE" b="1" dirty="0"/>
          </a:p>
          <a:p>
            <a:pPr marL="0" indent="0" fontAlgn="base">
              <a:spcBef>
                <a:spcPts val="0"/>
              </a:spcBef>
              <a:buNone/>
            </a:pPr>
            <a:r>
              <a:rPr lang="sv-SE" b="1" dirty="0"/>
              <a:t>Kan det bli så att jag betalar dubbelt om jag byter fordon och ska blippa för byte?</a:t>
            </a:r>
            <a:r>
              <a:rPr lang="sv-SE" dirty="0"/>
              <a:t> </a:t>
            </a:r>
          </a:p>
          <a:p>
            <a:pPr marL="0" indent="0" fontAlgn="base">
              <a:spcBef>
                <a:spcPts val="0"/>
              </a:spcBef>
              <a:buNone/>
            </a:pPr>
            <a:r>
              <a:rPr lang="sv-SE" dirty="0"/>
              <a:t>Nej, betalningarna sker i efterhand. Då ser våra system till att flera betalningar för samma restid inte går igenom.</a:t>
            </a:r>
          </a:p>
          <a:p>
            <a:pPr marL="0" indent="0" fontAlgn="base">
              <a:spcBef>
                <a:spcPts val="0"/>
              </a:spcBef>
              <a:buNone/>
            </a:pPr>
            <a:r>
              <a:rPr lang="sv-SE" dirty="0"/>
              <a:t> </a:t>
            </a:r>
          </a:p>
          <a:p>
            <a:pPr marL="0" indent="0" fontAlgn="base">
              <a:spcBef>
                <a:spcPts val="0"/>
              </a:spcBef>
              <a:buNone/>
            </a:pPr>
            <a:r>
              <a:rPr lang="sv-SE" b="1" dirty="0"/>
              <a:t>Var kan jag se mina blippbetalningar och få kvitto?</a:t>
            </a:r>
            <a:r>
              <a:rPr lang="sv-SE" dirty="0"/>
              <a:t> </a:t>
            </a:r>
          </a:p>
          <a:p>
            <a:pPr marL="0" indent="0" fontAlgn="base">
              <a:spcBef>
                <a:spcPts val="0"/>
              </a:spcBef>
              <a:buNone/>
            </a:pPr>
            <a:r>
              <a:rPr lang="sv-SE" dirty="0"/>
              <a:t>Du kan få utdrag på dina blippbetalningar på vår hemsida. Där får du även tillgång till dina kvitton. </a:t>
            </a:r>
          </a:p>
        </p:txBody>
      </p:sp>
    </p:spTree>
    <p:extLst>
      <p:ext uri="{BB962C8B-B14F-4D97-AF65-F5344CB8AC3E}">
        <p14:creationId xmlns:p14="http://schemas.microsoft.com/office/powerpoint/2010/main" val="186760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FCECE3-97B3-5545-9AF1-9FCAC8EDB41E}"/>
              </a:ext>
            </a:extLst>
          </p:cNvPr>
          <p:cNvSpPr>
            <a:spLocks noGrp="1"/>
          </p:cNvSpPr>
          <p:nvPr>
            <p:ph type="title"/>
          </p:nvPr>
        </p:nvSpPr>
        <p:spPr>
          <a:xfrm>
            <a:off x="792163" y="483049"/>
            <a:ext cx="6442075" cy="1037894"/>
          </a:xfrm>
        </p:spPr>
        <p:txBody>
          <a:bodyPr/>
          <a:lstStyle/>
          <a:p>
            <a:r>
              <a:rPr lang="sv-SE" dirty="0"/>
              <a:t>Det ska vara enkelt att resa hållbart, ju (vår affärsidé).</a:t>
            </a:r>
          </a:p>
        </p:txBody>
      </p:sp>
      <p:sp>
        <p:nvSpPr>
          <p:cNvPr id="3" name="Platshållare för innehåll 2">
            <a:extLst>
              <a:ext uri="{FF2B5EF4-FFF2-40B4-BE49-F238E27FC236}">
                <a16:creationId xmlns:a16="http://schemas.microsoft.com/office/drawing/2014/main" id="{2FA24DA2-3993-1848-88BD-E94026D21BF7}"/>
              </a:ext>
            </a:extLst>
          </p:cNvPr>
          <p:cNvSpPr>
            <a:spLocks noGrp="1"/>
          </p:cNvSpPr>
          <p:nvPr>
            <p:ph idx="1"/>
          </p:nvPr>
        </p:nvSpPr>
        <p:spPr>
          <a:xfrm>
            <a:off x="792163" y="2220161"/>
            <a:ext cx="6442075" cy="2004706"/>
          </a:xfrm>
        </p:spPr>
        <p:txBody>
          <a:bodyPr/>
          <a:lstStyle/>
          <a:p>
            <a:r>
              <a:rPr lang="sv-SE" dirty="0"/>
              <a:t>Snabbt och enkelt biljettköp ombord.</a:t>
            </a:r>
          </a:p>
          <a:p>
            <a:r>
              <a:rPr lang="sv-SE" dirty="0"/>
              <a:t>Blipp – inget nytt, men nytt hos oss.</a:t>
            </a:r>
          </a:p>
          <a:p>
            <a:r>
              <a:rPr lang="sv-SE" dirty="0"/>
              <a:t>Gör det ännu enklare att resa tillsammans.</a:t>
            </a:r>
          </a:p>
          <a:p>
            <a:r>
              <a:rPr lang="sv-SE" dirty="0"/>
              <a:t>Redan hos SL, Skånetrafiken och Östgötatrafiken.</a:t>
            </a:r>
          </a:p>
        </p:txBody>
      </p:sp>
      <p:pic>
        <p:nvPicPr>
          <p:cNvPr id="6" name="Picture 5">
            <a:extLst>
              <a:ext uri="{FF2B5EF4-FFF2-40B4-BE49-F238E27FC236}">
                <a16:creationId xmlns:a16="http://schemas.microsoft.com/office/drawing/2014/main" id="{568B000E-E35D-FC3A-0F68-54420C9944B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47839" y="2506133"/>
            <a:ext cx="3951998" cy="2345345"/>
          </a:xfrm>
          <a:prstGeom prst="rect">
            <a:avLst/>
          </a:prstGeom>
        </p:spPr>
      </p:pic>
    </p:spTree>
    <p:extLst>
      <p:ext uri="{BB962C8B-B14F-4D97-AF65-F5344CB8AC3E}">
        <p14:creationId xmlns:p14="http://schemas.microsoft.com/office/powerpoint/2010/main" val="3174075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8731EF-8942-C84F-92AC-5E8D93E84354}"/>
              </a:ext>
            </a:extLst>
          </p:cNvPr>
          <p:cNvSpPr>
            <a:spLocks noGrp="1"/>
          </p:cNvSpPr>
          <p:nvPr>
            <p:ph type="title"/>
          </p:nvPr>
        </p:nvSpPr>
        <p:spPr/>
        <p:txBody>
          <a:bodyPr/>
          <a:lstStyle/>
          <a:p>
            <a:r>
              <a:rPr lang="sv-SE" dirty="0">
                <a:solidFill>
                  <a:schemeClr val="tx2"/>
                </a:solidFill>
              </a:rPr>
              <a:t>Frågor och svar (2).</a:t>
            </a:r>
          </a:p>
        </p:txBody>
      </p:sp>
      <p:sp>
        <p:nvSpPr>
          <p:cNvPr id="3" name="Platshållare för innehåll 2">
            <a:extLst>
              <a:ext uri="{FF2B5EF4-FFF2-40B4-BE49-F238E27FC236}">
                <a16:creationId xmlns:a16="http://schemas.microsoft.com/office/drawing/2014/main" id="{B68B22B8-DC35-1945-8D61-4A9FCD215DC4}"/>
              </a:ext>
            </a:extLst>
          </p:cNvPr>
          <p:cNvSpPr>
            <a:spLocks noGrp="1"/>
          </p:cNvSpPr>
          <p:nvPr>
            <p:ph type="body" sz="quarter" idx="13"/>
          </p:nvPr>
        </p:nvSpPr>
        <p:spPr>
          <a:xfrm>
            <a:off x="792163" y="1825625"/>
            <a:ext cx="10561637" cy="4377861"/>
          </a:xfrm>
        </p:spPr>
        <p:txBody>
          <a:bodyPr/>
          <a:lstStyle/>
          <a:p>
            <a:pPr marL="0" indent="0" fontAlgn="base">
              <a:spcBef>
                <a:spcPts val="0"/>
              </a:spcBef>
              <a:buNone/>
            </a:pPr>
            <a:r>
              <a:rPr lang="sv-SE" b="1" dirty="0"/>
              <a:t>Dras pengarna direkt?</a:t>
            </a:r>
            <a:br>
              <a:rPr lang="sv-SE" b="1" dirty="0"/>
            </a:br>
            <a:r>
              <a:rPr lang="sv-SE" b="0" i="0" dirty="0">
                <a:solidFill>
                  <a:srgbClr val="3C4650"/>
                </a:solidFill>
                <a:effectLst/>
              </a:rPr>
              <a:t>Alla resor du gör under en dag bakas ihop och kostnaden för resorna dras tidigast nästa dag. Om det då inte finns tillräckligt med pengar på kortkontot spärras betalkortet för nya blippbetalningar på våra fordon.</a:t>
            </a:r>
          </a:p>
          <a:p>
            <a:pPr marL="0" indent="0" fontAlgn="base">
              <a:spcBef>
                <a:spcPts val="0"/>
              </a:spcBef>
              <a:buNone/>
            </a:pPr>
            <a:endParaRPr lang="sv-SE" dirty="0"/>
          </a:p>
          <a:p>
            <a:pPr marL="0" indent="0" fontAlgn="base">
              <a:spcBef>
                <a:spcPts val="0"/>
              </a:spcBef>
              <a:buNone/>
            </a:pPr>
            <a:r>
              <a:rPr lang="sv-SE" b="1" dirty="0"/>
              <a:t>Vad händer om jag råkar blippa mitt betalkort, får jag tillbaka pengarna? </a:t>
            </a:r>
          </a:p>
          <a:p>
            <a:pPr marL="0" indent="0" fontAlgn="base">
              <a:spcBef>
                <a:spcPts val="0"/>
              </a:spcBef>
              <a:buNone/>
            </a:pPr>
            <a:r>
              <a:rPr lang="sv-SE" dirty="0"/>
              <a:t>Hör av dig till vår kundservice så att vi kan titta närmare på ditt ärende. </a:t>
            </a:r>
          </a:p>
          <a:p>
            <a:pPr marL="0" indent="0" fontAlgn="base">
              <a:spcBef>
                <a:spcPts val="0"/>
              </a:spcBef>
              <a:buNone/>
            </a:pPr>
            <a:endParaRPr lang="sv-SE" dirty="0"/>
          </a:p>
          <a:p>
            <a:pPr marL="0" indent="0" fontAlgn="base">
              <a:spcBef>
                <a:spcPts val="0"/>
              </a:spcBef>
              <a:buNone/>
            </a:pPr>
            <a:r>
              <a:rPr lang="sv-SE" b="1" dirty="0"/>
              <a:t>Vad händer om jag råkar blippa både Västtrafikkort och betalkortet om de ligger i samma plånbok? </a:t>
            </a:r>
          </a:p>
          <a:p>
            <a:pPr marL="0" indent="0" fontAlgn="base">
              <a:spcBef>
                <a:spcPts val="0"/>
              </a:spcBef>
              <a:buNone/>
            </a:pPr>
            <a:r>
              <a:rPr lang="sv-SE" dirty="0"/>
              <a:t>Hör av dig till vår kundservice så att vi kan titta närmare på ditt ärende.</a:t>
            </a:r>
          </a:p>
          <a:p>
            <a:pPr marL="0" indent="0" fontAlgn="base">
              <a:spcBef>
                <a:spcPts val="0"/>
              </a:spcBef>
              <a:buNone/>
            </a:pPr>
            <a:endParaRPr lang="sv-SE" dirty="0"/>
          </a:p>
          <a:p>
            <a:pPr marL="0" indent="0" fontAlgn="base">
              <a:spcBef>
                <a:spcPts val="0"/>
              </a:spcBef>
              <a:buNone/>
            </a:pPr>
            <a:r>
              <a:rPr lang="sv-SE" b="1" dirty="0"/>
              <a:t>Sparar Västtrafik mina kortuppgifter?</a:t>
            </a:r>
            <a:r>
              <a:rPr lang="sv-SE" dirty="0"/>
              <a:t> </a:t>
            </a:r>
          </a:p>
          <a:p>
            <a:pPr marL="0" indent="0" fontAlgn="base">
              <a:spcBef>
                <a:spcPts val="0"/>
              </a:spcBef>
              <a:buNone/>
            </a:pPr>
            <a:r>
              <a:rPr lang="sv-SE" dirty="0"/>
              <a:t>Nej, vi sparar aldrig fullständiga kortuppuppgifter.</a:t>
            </a:r>
          </a:p>
          <a:p>
            <a:pPr marL="0" indent="0" fontAlgn="base">
              <a:spcBef>
                <a:spcPts val="0"/>
              </a:spcBef>
              <a:buNone/>
            </a:pPr>
            <a:endParaRPr lang="sv-SE" b="1" dirty="0"/>
          </a:p>
          <a:p>
            <a:pPr marL="0" indent="0" fontAlgn="base">
              <a:spcBef>
                <a:spcPts val="0"/>
              </a:spcBef>
              <a:buNone/>
            </a:pPr>
            <a:br>
              <a:rPr lang="sv-SE" b="1" dirty="0"/>
            </a:br>
            <a:r>
              <a:rPr lang="sv-SE" b="1" dirty="0"/>
              <a:t>Om jag reser på enkelbiljett i </a:t>
            </a:r>
            <a:r>
              <a:rPr lang="sv-SE" b="1" dirty="0" err="1"/>
              <a:t>appen</a:t>
            </a:r>
            <a:r>
              <a:rPr lang="sv-SE" b="1" dirty="0"/>
              <a:t> får jag återbäring. Får jag det om jag köper enkelbiljetter med blippbetalning också?</a:t>
            </a:r>
          </a:p>
          <a:p>
            <a:pPr marL="0" indent="0" fontAlgn="base">
              <a:spcBef>
                <a:spcPts val="0"/>
              </a:spcBef>
              <a:buNone/>
            </a:pPr>
            <a:r>
              <a:rPr lang="sv-SE" dirty="0"/>
              <a:t>Återbäring erbjuder vi enbart i vår </a:t>
            </a:r>
            <a:r>
              <a:rPr lang="sv-SE" dirty="0" err="1"/>
              <a:t>app</a:t>
            </a:r>
            <a:r>
              <a:rPr lang="sv-SE" dirty="0"/>
              <a:t> Västtrafik To Go.</a:t>
            </a:r>
          </a:p>
          <a:p>
            <a:pPr marL="0" indent="0" fontAlgn="base">
              <a:spcBef>
                <a:spcPts val="0"/>
              </a:spcBef>
              <a:buNone/>
            </a:pPr>
            <a:endParaRPr lang="sv-SE" dirty="0"/>
          </a:p>
          <a:p>
            <a:pPr marL="0" indent="0" fontAlgn="base">
              <a:spcBef>
                <a:spcPts val="0"/>
              </a:spcBef>
              <a:buNone/>
            </a:pPr>
            <a:r>
              <a:rPr lang="sv-SE" b="1" dirty="0"/>
              <a:t>Går det att blippa med både kredit- och kontokort? </a:t>
            </a:r>
          </a:p>
          <a:p>
            <a:pPr marL="0" indent="0" fontAlgn="base">
              <a:spcBef>
                <a:spcPts val="0"/>
              </a:spcBef>
              <a:buNone/>
            </a:pPr>
            <a:r>
              <a:rPr lang="sv-SE" dirty="0"/>
              <a:t>Det går utmärkt att blippbetala med både kontokort och kreditkort som har </a:t>
            </a:r>
            <a:r>
              <a:rPr lang="sv-SE" sz="1600" dirty="0">
                <a:effectLst/>
                <a:ea typeface="Calibri" panose="020F0502020204030204" pitchFamily="34" charset="0"/>
                <a:cs typeface="Times New Roman" panose="02020603050405020304" pitchFamily="18" charset="0"/>
              </a:rPr>
              <a:t>symbolen för Visa eller Mastercard.</a:t>
            </a:r>
          </a:p>
          <a:p>
            <a:pPr marL="0" indent="0" fontAlgn="base">
              <a:spcBef>
                <a:spcPts val="0"/>
              </a:spcBef>
              <a:buNone/>
            </a:pPr>
            <a:endParaRPr lang="sv-SE" dirty="0"/>
          </a:p>
          <a:p>
            <a:pPr marL="0" indent="0" fontAlgn="base">
              <a:spcBef>
                <a:spcPts val="0"/>
              </a:spcBef>
              <a:buNone/>
            </a:pPr>
            <a:r>
              <a:rPr lang="sv-SE" b="1" dirty="0"/>
              <a:t>Går det att blippa med utländska betalkort?</a:t>
            </a:r>
            <a:r>
              <a:rPr lang="sv-SE" dirty="0"/>
              <a:t> </a:t>
            </a:r>
            <a:br>
              <a:rPr lang="sv-SE" dirty="0"/>
            </a:br>
            <a:r>
              <a:rPr lang="sv-SE" dirty="0"/>
              <a:t>Ja, så länge det är ett Visa eller Mastercard som resenärens bank godkänt för användning i Sverige. </a:t>
            </a:r>
          </a:p>
          <a:p>
            <a:pPr marL="0" indent="0" fontAlgn="base">
              <a:spcBef>
                <a:spcPts val="0"/>
              </a:spcBef>
              <a:buNone/>
            </a:pPr>
            <a:r>
              <a:rPr lang="sv-SE" dirty="0"/>
              <a:t> </a:t>
            </a:r>
          </a:p>
          <a:p>
            <a:pPr marL="0" indent="0" fontAlgn="base">
              <a:spcBef>
                <a:spcPts val="0"/>
              </a:spcBef>
              <a:buNone/>
            </a:pPr>
            <a:r>
              <a:rPr lang="sv-SE" b="1" dirty="0"/>
              <a:t>Varför går det bara att köpa en biljett per betalkort?</a:t>
            </a:r>
            <a:r>
              <a:rPr lang="sv-SE" dirty="0"/>
              <a:t> </a:t>
            </a:r>
          </a:p>
          <a:p>
            <a:pPr marL="0" indent="0" fontAlgn="base">
              <a:spcBef>
                <a:spcPts val="0"/>
              </a:spcBef>
              <a:buNone/>
            </a:pPr>
            <a:r>
              <a:rPr lang="sv-SE" dirty="0"/>
              <a:t>Detta är på grund av tekniska begränsningar.</a:t>
            </a:r>
            <a:endParaRPr lang="sv-SE" strike="sngStrike" dirty="0">
              <a:solidFill>
                <a:srgbClr val="FF0000"/>
              </a:solidFill>
            </a:endParaRPr>
          </a:p>
          <a:p>
            <a:pPr marL="0" indent="0" fontAlgn="base">
              <a:spcBef>
                <a:spcPts val="0"/>
              </a:spcBef>
              <a:buNone/>
            </a:pPr>
            <a:endParaRPr lang="sv-SE" b="1" dirty="0"/>
          </a:p>
          <a:p>
            <a:pPr marL="0" indent="0" fontAlgn="base">
              <a:spcBef>
                <a:spcPts val="0"/>
              </a:spcBef>
              <a:buNone/>
            </a:pPr>
            <a:r>
              <a:rPr lang="sv-SE" b="1" dirty="0"/>
              <a:t>Kan jag köpa ungdomsbiljett med blippbetalning?</a:t>
            </a:r>
          </a:p>
          <a:p>
            <a:pPr marL="0" indent="0" fontAlgn="base">
              <a:spcBef>
                <a:spcPts val="0"/>
              </a:spcBef>
              <a:buNone/>
            </a:pPr>
            <a:r>
              <a:rPr lang="sv-SE" dirty="0"/>
              <a:t>Nej, det går enbart att köpa vuxenbiljett med blippbetalning. För ungdomspris går det bra att köpa biljett i </a:t>
            </a:r>
            <a:r>
              <a:rPr lang="sv-SE" dirty="0" err="1"/>
              <a:t>appen</a:t>
            </a:r>
            <a:r>
              <a:rPr lang="sv-SE" dirty="0"/>
              <a:t> Västtrafik To Go.</a:t>
            </a:r>
          </a:p>
        </p:txBody>
      </p:sp>
    </p:spTree>
    <p:extLst>
      <p:ext uri="{BB962C8B-B14F-4D97-AF65-F5344CB8AC3E}">
        <p14:creationId xmlns:p14="http://schemas.microsoft.com/office/powerpoint/2010/main" val="795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91A496DE-50E1-4FC2-97B4-A593B419D58F}"/>
              </a:ext>
            </a:extLst>
          </p:cNvPr>
          <p:cNvSpPr>
            <a:spLocks noGrp="1"/>
          </p:cNvSpPr>
          <p:nvPr>
            <p:ph type="title"/>
          </p:nvPr>
        </p:nvSpPr>
        <p:spPr>
          <a:xfrm>
            <a:off x="792163" y="985837"/>
            <a:ext cx="9706504" cy="854075"/>
          </a:xfrm>
        </p:spPr>
        <p:txBody>
          <a:bodyPr/>
          <a:lstStyle/>
          <a:p>
            <a:pPr algn="ctr"/>
            <a:r>
              <a:rPr lang="sv-SE" dirty="0"/>
              <a:t>Viktigast för resenärerna att veta </a:t>
            </a:r>
            <a:br>
              <a:rPr lang="sv-SE" dirty="0"/>
            </a:br>
            <a:r>
              <a:rPr lang="sv-SE" dirty="0"/>
              <a:t>(kort repetition!)</a:t>
            </a:r>
          </a:p>
        </p:txBody>
      </p:sp>
      <p:pic>
        <p:nvPicPr>
          <p:cNvPr id="19" name="Platshållare för innehåll 8">
            <a:extLst>
              <a:ext uri="{FF2B5EF4-FFF2-40B4-BE49-F238E27FC236}">
                <a16:creationId xmlns:a16="http://schemas.microsoft.com/office/drawing/2014/main" id="{75A4D2F4-5C8E-8C0B-4199-81C55B79D7A9}"/>
              </a:ext>
              <a:ext uri="{C183D7F6-B498-43B3-948B-1728B52AA6E4}">
                <adec:decorative xmlns:adec="http://schemas.microsoft.com/office/drawing/2017/decorative" val="1"/>
              </a:ext>
            </a:extLst>
          </p:cNvPr>
          <p:cNvPicPr>
            <a:picLocks noGrp="1" noChangeAspect="1"/>
          </p:cNvPicPr>
          <p:nvPr>
            <p:ph sz="quarter" idx="17"/>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900000">
            <a:off x="1495806" y="2723577"/>
            <a:ext cx="971973" cy="1585850"/>
          </a:xfrm>
          <a:prstGeom prst="rect">
            <a:avLst/>
          </a:prstGeom>
        </p:spPr>
      </p:pic>
      <p:sp>
        <p:nvSpPr>
          <p:cNvPr id="2" name="Text Placeholder 1">
            <a:extLst>
              <a:ext uri="{FF2B5EF4-FFF2-40B4-BE49-F238E27FC236}">
                <a16:creationId xmlns:a16="http://schemas.microsoft.com/office/drawing/2014/main" id="{71F89225-7E5E-C38A-72A2-2878D56AD86D}"/>
              </a:ext>
            </a:extLst>
          </p:cNvPr>
          <p:cNvSpPr>
            <a:spLocks noGrp="1"/>
          </p:cNvSpPr>
          <p:nvPr>
            <p:ph type="body" sz="quarter" idx="14"/>
          </p:nvPr>
        </p:nvSpPr>
        <p:spPr>
          <a:xfrm>
            <a:off x="792164" y="4677727"/>
            <a:ext cx="2361983" cy="1782763"/>
          </a:xfrm>
        </p:spPr>
        <p:txBody>
          <a:bodyPr/>
          <a:lstStyle/>
          <a:p>
            <a:pPr marL="0" indent="0" algn="ctr">
              <a:buNone/>
            </a:pPr>
            <a:r>
              <a:rPr lang="sv-SE" sz="1800" b="1" dirty="0"/>
              <a:t>Ta ut kortet ur </a:t>
            </a:r>
            <a:br>
              <a:rPr lang="sv-SE" sz="1800" b="1" dirty="0"/>
            </a:br>
            <a:r>
              <a:rPr lang="sv-SE" sz="1800" b="1" dirty="0"/>
              <a:t>plånboken</a:t>
            </a:r>
          </a:p>
        </p:txBody>
      </p:sp>
      <p:pic>
        <p:nvPicPr>
          <p:cNvPr id="20" name="Platshållare för innehåll 10">
            <a:extLst>
              <a:ext uri="{FF2B5EF4-FFF2-40B4-BE49-F238E27FC236}">
                <a16:creationId xmlns:a16="http://schemas.microsoft.com/office/drawing/2014/main" id="{9AC90341-DEC8-05DC-E3B4-9B394A00EBF4}"/>
              </a:ext>
              <a:ext uri="{C183D7F6-B498-43B3-948B-1728B52AA6E4}">
                <adec:decorative xmlns:adec="http://schemas.microsoft.com/office/drawing/2017/decorative" val="1"/>
              </a:ext>
            </a:extLst>
          </p:cNvPr>
          <p:cNvPicPr>
            <a:picLocks noGrp="1" noChangeAspect="1"/>
          </p:cNvPicPr>
          <p:nvPr>
            <p:ph sz="quarter" idx="23"/>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00000">
            <a:off x="4314937" y="2723577"/>
            <a:ext cx="808271" cy="1585850"/>
          </a:xfrm>
          <a:prstGeom prst="rect">
            <a:avLst/>
          </a:prstGeom>
        </p:spPr>
      </p:pic>
      <p:sp>
        <p:nvSpPr>
          <p:cNvPr id="3" name="Text Placeholder 2">
            <a:extLst>
              <a:ext uri="{FF2B5EF4-FFF2-40B4-BE49-F238E27FC236}">
                <a16:creationId xmlns:a16="http://schemas.microsoft.com/office/drawing/2014/main" id="{1159D2CC-6775-F3F8-52B2-91971AA7FA83}"/>
              </a:ext>
            </a:extLst>
          </p:cNvPr>
          <p:cNvSpPr>
            <a:spLocks noGrp="1"/>
          </p:cNvSpPr>
          <p:nvPr>
            <p:ph type="body" sz="quarter" idx="16"/>
          </p:nvPr>
        </p:nvSpPr>
        <p:spPr>
          <a:xfrm>
            <a:off x="3538082" y="4677727"/>
            <a:ext cx="2361983" cy="1782763"/>
          </a:xfrm>
        </p:spPr>
        <p:txBody>
          <a:bodyPr/>
          <a:lstStyle/>
          <a:p>
            <a:pPr marL="0" indent="0" algn="ctr">
              <a:buNone/>
            </a:pPr>
            <a:r>
              <a:rPr lang="sv-SE" sz="1800" b="1" dirty="0"/>
              <a:t>Bara en biljett per betalkort</a:t>
            </a:r>
          </a:p>
        </p:txBody>
      </p:sp>
      <p:pic>
        <p:nvPicPr>
          <p:cNvPr id="21" name="Bild 103">
            <a:extLst>
              <a:ext uri="{FF2B5EF4-FFF2-40B4-BE49-F238E27FC236}">
                <a16:creationId xmlns:a16="http://schemas.microsoft.com/office/drawing/2014/main" id="{E6106FA9-09C8-859D-B953-6DE886C65229}"/>
              </a:ext>
              <a:ext uri="{C183D7F6-B498-43B3-948B-1728B52AA6E4}">
                <adec:decorative xmlns:adec="http://schemas.microsoft.com/office/drawing/2017/decorative" val="1"/>
              </a:ext>
            </a:extLst>
          </p:cNvPr>
          <p:cNvPicPr>
            <a:picLocks noGrp="1" noChangeAspect="1"/>
          </p:cNvPicPr>
          <p:nvPr>
            <p:ph sz="quarter" idx="24"/>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72066" y="2723577"/>
            <a:ext cx="1585850" cy="1585850"/>
          </a:xfrm>
          <a:prstGeom prst="rect">
            <a:avLst/>
          </a:prstGeom>
        </p:spPr>
      </p:pic>
      <p:sp>
        <p:nvSpPr>
          <p:cNvPr id="5" name="Text Placeholder 4">
            <a:extLst>
              <a:ext uri="{FF2B5EF4-FFF2-40B4-BE49-F238E27FC236}">
                <a16:creationId xmlns:a16="http://schemas.microsoft.com/office/drawing/2014/main" id="{225764EE-C2B2-4261-46B1-E2124E6546F6}"/>
              </a:ext>
            </a:extLst>
          </p:cNvPr>
          <p:cNvSpPr>
            <a:spLocks noGrp="1"/>
          </p:cNvSpPr>
          <p:nvPr>
            <p:ph type="body" sz="quarter" idx="18"/>
          </p:nvPr>
        </p:nvSpPr>
        <p:spPr>
          <a:xfrm>
            <a:off x="6284000" y="4677727"/>
            <a:ext cx="2361983" cy="1782763"/>
          </a:xfrm>
        </p:spPr>
        <p:txBody>
          <a:bodyPr/>
          <a:lstStyle/>
          <a:p>
            <a:pPr marL="0" indent="0" algn="ctr">
              <a:buNone/>
            </a:pPr>
            <a:r>
              <a:rPr lang="sv-SE" sz="1800" b="1" dirty="0"/>
              <a:t>Blippbiljett endast i zon A</a:t>
            </a:r>
          </a:p>
        </p:txBody>
      </p:sp>
      <p:pic>
        <p:nvPicPr>
          <p:cNvPr id="22" name="Picture 5">
            <a:extLst>
              <a:ext uri="{FF2B5EF4-FFF2-40B4-BE49-F238E27FC236}">
                <a16:creationId xmlns:a16="http://schemas.microsoft.com/office/drawing/2014/main" id="{BFCEECFA-CDF4-5839-3EA7-8BABA3B156B1}"/>
              </a:ext>
              <a:ext uri="{C183D7F6-B498-43B3-948B-1728B52AA6E4}">
                <adec:decorative xmlns:adec="http://schemas.microsoft.com/office/drawing/2017/decorative" val="1"/>
              </a:ext>
            </a:extLst>
          </p:cNvPr>
          <p:cNvPicPr>
            <a:picLocks noGrp="1" noChangeAspect="1"/>
          </p:cNvPicPr>
          <p:nvPr>
            <p:ph sz="quarter" idx="25"/>
          </p:nvPr>
        </p:nvPicPr>
        <p:blipFill>
          <a:blip r:embed="rId8" cstate="email">
            <a:extLst>
              <a:ext uri="{28A0092B-C50C-407E-A947-70E740481C1C}">
                <a14:useLocalDpi xmlns:a14="http://schemas.microsoft.com/office/drawing/2010/main" val="0"/>
              </a:ext>
            </a:extLst>
          </a:blip>
          <a:stretch>
            <a:fillRect/>
          </a:stretch>
        </p:blipFill>
        <p:spPr>
          <a:xfrm>
            <a:off x="9219989" y="2844659"/>
            <a:ext cx="2264167" cy="1343687"/>
          </a:xfrm>
          <a:prstGeom prst="rect">
            <a:avLst/>
          </a:prstGeom>
        </p:spPr>
      </p:pic>
      <p:sp>
        <p:nvSpPr>
          <p:cNvPr id="6" name="Text Placeholder 5">
            <a:extLst>
              <a:ext uri="{FF2B5EF4-FFF2-40B4-BE49-F238E27FC236}">
                <a16:creationId xmlns:a16="http://schemas.microsoft.com/office/drawing/2014/main" id="{D1E0C69B-E3A5-0F35-6F29-F925C1272889}"/>
              </a:ext>
            </a:extLst>
          </p:cNvPr>
          <p:cNvSpPr>
            <a:spLocks noGrp="1"/>
          </p:cNvSpPr>
          <p:nvPr>
            <p:ph type="body" sz="quarter" idx="20"/>
          </p:nvPr>
        </p:nvSpPr>
        <p:spPr>
          <a:xfrm>
            <a:off x="9029917" y="4677727"/>
            <a:ext cx="2361983" cy="1782763"/>
          </a:xfrm>
        </p:spPr>
        <p:txBody>
          <a:bodyPr/>
          <a:lstStyle/>
          <a:p>
            <a:pPr algn="ctr"/>
            <a:r>
              <a:rPr lang="sv-SE" sz="1800" b="1" dirty="0">
                <a:solidFill>
                  <a:schemeClr val="tx2"/>
                </a:solidFill>
              </a:rPr>
              <a:t>Blippa vid byte</a:t>
            </a:r>
          </a:p>
        </p:txBody>
      </p:sp>
    </p:spTree>
    <p:extLst>
      <p:ext uri="{BB962C8B-B14F-4D97-AF65-F5344CB8AC3E}">
        <p14:creationId xmlns:p14="http://schemas.microsoft.com/office/powerpoint/2010/main" val="1765647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593403-A0EF-53E5-0A5D-5A48E1A42E04}"/>
              </a:ext>
            </a:extLst>
          </p:cNvPr>
          <p:cNvSpPr>
            <a:spLocks noGrp="1"/>
          </p:cNvSpPr>
          <p:nvPr>
            <p:ph type="title" idx="4294967295"/>
          </p:nvPr>
        </p:nvSpPr>
        <p:spPr>
          <a:xfrm>
            <a:off x="792163" y="2887137"/>
            <a:ext cx="10607674" cy="646332"/>
          </a:xfrm>
        </p:spPr>
        <p:txBody>
          <a:bodyPr/>
          <a:lstStyle/>
          <a:p>
            <a:pPr algn="ctr" rtl="0" eaLnBrk="1" latinLnBrk="0" hangingPunct="1"/>
            <a:r>
              <a:rPr lang="en-SE" sz="4800" b="1" kern="1200" dirty="0">
                <a:solidFill>
                  <a:srgbClr val="FFFFFF"/>
                </a:solidFill>
                <a:effectLst/>
                <a:latin typeface="Arial" panose="020B0604020202020204" pitchFamily="34" charset="0"/>
                <a:ea typeface="+mn-ea"/>
                <a:cs typeface="+mn-cs"/>
              </a:rPr>
              <a:t>Frågor?</a:t>
            </a:r>
            <a:endParaRPr lang="en-SE" dirty="0">
              <a:effectLst/>
            </a:endParaRPr>
          </a:p>
        </p:txBody>
      </p:sp>
      <p:sp>
        <p:nvSpPr>
          <p:cNvPr id="3" name="textruta 2">
            <a:extLst>
              <a:ext uri="{FF2B5EF4-FFF2-40B4-BE49-F238E27FC236}">
                <a16:creationId xmlns:a16="http://schemas.microsoft.com/office/drawing/2014/main" id="{FA8087EF-5604-1CBD-AD4A-6C70583B64C6}"/>
              </a:ext>
            </a:extLst>
          </p:cNvPr>
          <p:cNvSpPr txBox="1"/>
          <p:nvPr/>
        </p:nvSpPr>
        <p:spPr>
          <a:xfrm>
            <a:off x="3783570" y="3647697"/>
            <a:ext cx="4612160" cy="646331"/>
          </a:xfrm>
          <a:prstGeom prst="rect">
            <a:avLst/>
          </a:prstGeom>
          <a:noFill/>
        </p:spPr>
        <p:txBody>
          <a:bodyPr wrap="none" rtlCol="0">
            <a:spAutoFit/>
          </a:bodyPr>
          <a:lstStyle/>
          <a:p>
            <a:r>
              <a:rPr lang="sv-SE" dirty="0"/>
              <a:t>Mejla </a:t>
            </a:r>
            <a:r>
              <a:rPr lang="sv-SE" dirty="0" err="1">
                <a:solidFill>
                  <a:schemeClr val="accent1"/>
                </a:solidFill>
              </a:rPr>
              <a:t>blippa@vasttrafik.se</a:t>
            </a:r>
            <a:r>
              <a:rPr lang="sv-SE" dirty="0">
                <a:solidFill>
                  <a:schemeClr val="accent1"/>
                </a:solidFill>
              </a:rPr>
              <a:t> </a:t>
            </a:r>
            <a:r>
              <a:rPr lang="sv-SE" dirty="0"/>
              <a:t>så hjälper vi dig.</a:t>
            </a:r>
            <a:endParaRPr lang="sv-SE" dirty="0">
              <a:solidFill>
                <a:schemeClr val="accent2"/>
              </a:solidFill>
            </a:endParaRPr>
          </a:p>
          <a:p>
            <a:endParaRPr lang="sv-SE" dirty="0"/>
          </a:p>
        </p:txBody>
      </p:sp>
    </p:spTree>
    <p:extLst>
      <p:ext uri="{BB962C8B-B14F-4D97-AF65-F5344CB8AC3E}">
        <p14:creationId xmlns:p14="http://schemas.microsoft.com/office/powerpoint/2010/main" val="317088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255328-43DA-594C-9B33-827E0D9BA543}"/>
              </a:ext>
            </a:extLst>
          </p:cNvPr>
          <p:cNvSpPr>
            <a:spLocks noGrp="1"/>
          </p:cNvSpPr>
          <p:nvPr>
            <p:ph type="title"/>
          </p:nvPr>
        </p:nvSpPr>
        <p:spPr>
          <a:xfrm>
            <a:off x="792163" y="666652"/>
            <a:ext cx="7615237" cy="854075"/>
          </a:xfrm>
        </p:spPr>
        <p:txBody>
          <a:bodyPr/>
          <a:lstStyle/>
          <a:p>
            <a:br>
              <a:rPr lang="sv-SE" dirty="0">
                <a:solidFill>
                  <a:schemeClr val="tx2"/>
                </a:solidFill>
              </a:rPr>
            </a:br>
            <a:r>
              <a:rPr lang="sv-SE" dirty="0">
                <a:solidFill>
                  <a:schemeClr val="tx2"/>
                </a:solidFill>
              </a:rPr>
              <a:t>Snart går det att resa med biljetten på betalkortet i zon A!</a:t>
            </a:r>
          </a:p>
        </p:txBody>
      </p:sp>
      <p:sp>
        <p:nvSpPr>
          <p:cNvPr id="3" name="Platshållare för innehåll 2">
            <a:extLst>
              <a:ext uri="{FF2B5EF4-FFF2-40B4-BE49-F238E27FC236}">
                <a16:creationId xmlns:a16="http://schemas.microsoft.com/office/drawing/2014/main" id="{99319492-6EAB-C641-A014-9D77763E412E}"/>
              </a:ext>
            </a:extLst>
          </p:cNvPr>
          <p:cNvSpPr>
            <a:spLocks noGrp="1"/>
          </p:cNvSpPr>
          <p:nvPr>
            <p:ph idx="1"/>
          </p:nvPr>
        </p:nvSpPr>
        <p:spPr>
          <a:xfrm>
            <a:off x="4599781" y="2200023"/>
            <a:ext cx="6442075" cy="3237232"/>
          </a:xfrm>
        </p:spPr>
        <p:txBody>
          <a:bodyPr/>
          <a:lstStyle/>
          <a:p>
            <a:r>
              <a:rPr lang="sv-SE" dirty="0">
                <a:effectLst/>
                <a:latin typeface="Helvetica" pitchFamily="2" charset="0"/>
              </a:rPr>
              <a:t>Det kommer att gå att </a:t>
            </a:r>
            <a:r>
              <a:rPr lang="sv-SE" dirty="0">
                <a:latin typeface="Helvetica" pitchFamily="2" charset="0"/>
              </a:rPr>
              <a:t>blippa </a:t>
            </a:r>
            <a:r>
              <a:rPr lang="sv-SE" dirty="0">
                <a:effectLst/>
                <a:latin typeface="Helvetica" pitchFamily="2" charset="0"/>
              </a:rPr>
              <a:t>i zon A.</a:t>
            </a:r>
          </a:p>
          <a:p>
            <a:r>
              <a:rPr lang="sv-SE" dirty="0"/>
              <a:t>Enkelbiljett för </a:t>
            </a:r>
            <a:r>
              <a:rPr lang="sv-SE" i="1" dirty="0"/>
              <a:t>vuxen.</a:t>
            </a:r>
            <a:endParaRPr lang="sv-SE" dirty="0"/>
          </a:p>
          <a:p>
            <a:r>
              <a:rPr lang="sv-SE" dirty="0"/>
              <a:t>Gäller som vanligt i 90 minuter.</a:t>
            </a:r>
          </a:p>
          <a:p>
            <a:r>
              <a:rPr lang="sv-SE" dirty="0"/>
              <a:t>Samma pris som enkelbiljett i </a:t>
            </a:r>
            <a:r>
              <a:rPr lang="sv-SE" dirty="0" err="1"/>
              <a:t>appen</a:t>
            </a:r>
            <a:r>
              <a:rPr lang="sv-SE" dirty="0"/>
              <a:t> och som kontoladdning.</a:t>
            </a:r>
          </a:p>
          <a:p>
            <a:r>
              <a:rPr lang="sv-SE" dirty="0"/>
              <a:t>På bussar, båtar och spårvagnar i zon A: </a:t>
            </a:r>
            <a:r>
              <a:rPr lang="sv-SE" b="0" i="0" dirty="0">
                <a:effectLst/>
              </a:rPr>
              <a:t>Göteborg, Mölndal, Partille och Öckerö. </a:t>
            </a:r>
            <a:r>
              <a:rPr lang="sv-SE" dirty="0"/>
              <a:t>På Västtågen finns inga kortläsare att blippbetala i, men det går att resa vidare på sin blippbetalade biljett (obs bara på </a:t>
            </a:r>
            <a:r>
              <a:rPr lang="sv-SE" dirty="0" err="1"/>
              <a:t>Västtåg</a:t>
            </a:r>
            <a:r>
              <a:rPr lang="sv-SE" dirty="0"/>
              <a:t>). </a:t>
            </a:r>
          </a:p>
          <a:p>
            <a:r>
              <a:rPr lang="sv-SE" dirty="0"/>
              <a:t>Undantag – bussar som kör i zon A men som har flest stopp i zon B eller C utrustas inte med blippbetalning (se separat information).  </a:t>
            </a:r>
            <a:endParaRPr lang="sv-SE" dirty="0">
              <a:solidFill>
                <a:srgbClr val="FF0000"/>
              </a:solidFill>
            </a:endParaRPr>
          </a:p>
          <a:p>
            <a:r>
              <a:rPr lang="sv-SE" dirty="0"/>
              <a:t>Biljettautomater på spårvagnarna tas bort successivt efter lanseringen av blipp.</a:t>
            </a:r>
          </a:p>
          <a:p>
            <a:endParaRPr lang="sv-SE" dirty="0"/>
          </a:p>
          <a:p>
            <a:endParaRPr lang="sv-SE" dirty="0"/>
          </a:p>
        </p:txBody>
      </p:sp>
      <p:pic>
        <p:nvPicPr>
          <p:cNvPr id="6" name="Bild 103">
            <a:extLst>
              <a:ext uri="{FF2B5EF4-FFF2-40B4-BE49-F238E27FC236}">
                <a16:creationId xmlns:a16="http://schemas.microsoft.com/office/drawing/2014/main" id="{AF3D0EBD-4901-07EB-7193-ABD3D14237C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5968" y="2042637"/>
            <a:ext cx="3237232" cy="3237232"/>
          </a:xfrm>
          <a:prstGeom prst="rect">
            <a:avLst/>
          </a:prstGeom>
        </p:spPr>
      </p:pic>
    </p:spTree>
    <p:extLst>
      <p:ext uri="{BB962C8B-B14F-4D97-AF65-F5344CB8AC3E}">
        <p14:creationId xmlns:p14="http://schemas.microsoft.com/office/powerpoint/2010/main" val="333166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9FBEDD-FBA2-F672-908A-C02B871EF119}"/>
              </a:ext>
              <a:ext uri="{C183D7F6-B498-43B3-948B-1728B52AA6E4}">
                <adec:decorative xmlns:adec="http://schemas.microsoft.com/office/drawing/2017/decorative" val="1"/>
              </a:ext>
            </a:extLst>
          </p:cNvPr>
          <p:cNvGrpSpPr/>
          <p:nvPr/>
        </p:nvGrpSpPr>
        <p:grpSpPr>
          <a:xfrm>
            <a:off x="7682568" y="889074"/>
            <a:ext cx="3400303" cy="2050748"/>
            <a:chOff x="7682568" y="889074"/>
            <a:chExt cx="3400303" cy="2050748"/>
          </a:xfrm>
        </p:grpSpPr>
        <p:pic>
          <p:nvPicPr>
            <p:cNvPr id="11" name="Picture 10" descr="Shape&#10;&#10;Description automatically generated">
              <a:extLst>
                <a:ext uri="{FF2B5EF4-FFF2-40B4-BE49-F238E27FC236}">
                  <a16:creationId xmlns:a16="http://schemas.microsoft.com/office/drawing/2014/main" id="{E080EACC-72C2-A890-726A-F234206A4F6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2568" y="889074"/>
              <a:ext cx="3070694" cy="2050748"/>
            </a:xfrm>
            <a:prstGeom prst="rect">
              <a:avLst/>
            </a:prstGeom>
          </p:spPr>
        </p:pic>
        <p:pic>
          <p:nvPicPr>
            <p:cNvPr id="14" name="Picture 13" descr="Shape&#10;&#10;Description automatically generated">
              <a:extLst>
                <a:ext uri="{FF2B5EF4-FFF2-40B4-BE49-F238E27FC236}">
                  <a16:creationId xmlns:a16="http://schemas.microsoft.com/office/drawing/2014/main" id="{70F71933-8B2D-D67F-8B24-5BD595486A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12177" y="889074"/>
              <a:ext cx="3070694" cy="2050748"/>
            </a:xfrm>
            <a:prstGeom prst="rect">
              <a:avLst/>
            </a:prstGeom>
          </p:spPr>
        </p:pic>
      </p:grpSp>
      <p:sp>
        <p:nvSpPr>
          <p:cNvPr id="2" name="Rubrik 1">
            <a:extLst>
              <a:ext uri="{FF2B5EF4-FFF2-40B4-BE49-F238E27FC236}">
                <a16:creationId xmlns:a16="http://schemas.microsoft.com/office/drawing/2014/main" id="{1AEC460D-70FD-7A47-948F-7D447DD2543E}"/>
              </a:ext>
            </a:extLst>
          </p:cNvPr>
          <p:cNvSpPr>
            <a:spLocks noGrp="1"/>
          </p:cNvSpPr>
          <p:nvPr>
            <p:ph type="title"/>
          </p:nvPr>
        </p:nvSpPr>
        <p:spPr>
          <a:xfrm>
            <a:off x="792163" y="388324"/>
            <a:ext cx="7390303" cy="1129391"/>
          </a:xfrm>
        </p:spPr>
        <p:txBody>
          <a:bodyPr anchor="b">
            <a:noAutofit/>
          </a:bodyPr>
          <a:lstStyle/>
          <a:p>
            <a:r>
              <a:rPr lang="sv-SE" dirty="0">
                <a:solidFill>
                  <a:schemeClr val="tx2"/>
                </a:solidFill>
              </a:rPr>
              <a:t>För alla spontana, ovana och bekväma resenärer.</a:t>
            </a:r>
          </a:p>
        </p:txBody>
      </p:sp>
      <p:sp>
        <p:nvSpPr>
          <p:cNvPr id="3" name="Platshållare för innehåll 2">
            <a:extLst>
              <a:ext uri="{FF2B5EF4-FFF2-40B4-BE49-F238E27FC236}">
                <a16:creationId xmlns:a16="http://schemas.microsoft.com/office/drawing/2014/main" id="{09DA7A72-4012-4743-8C76-BD8104F930D4}"/>
              </a:ext>
            </a:extLst>
          </p:cNvPr>
          <p:cNvSpPr>
            <a:spLocks noGrp="1"/>
          </p:cNvSpPr>
          <p:nvPr>
            <p:ph sz="half" idx="1"/>
          </p:nvPr>
        </p:nvSpPr>
        <p:spPr>
          <a:xfrm>
            <a:off x="792163" y="2042923"/>
            <a:ext cx="4991949" cy="4351338"/>
          </a:xfrm>
        </p:spPr>
        <p:txBody>
          <a:bodyPr>
            <a:normAutofit/>
          </a:bodyPr>
          <a:lstStyle/>
          <a:p>
            <a:r>
              <a:rPr lang="sv-SE" dirty="0"/>
              <a:t>För de som inte riktigt planerat att resa med oss – turister, tillfälliga besökare.</a:t>
            </a:r>
          </a:p>
          <a:p>
            <a:r>
              <a:rPr lang="sv-SE" dirty="0"/>
              <a:t>För de som inte har Västtrafikkort eller </a:t>
            </a:r>
            <a:r>
              <a:rPr lang="sv-SE" dirty="0" err="1"/>
              <a:t>appen</a:t>
            </a:r>
            <a:r>
              <a:rPr lang="sv-SE" dirty="0"/>
              <a:t> Västtrafik To Go.</a:t>
            </a:r>
          </a:p>
          <a:p>
            <a:r>
              <a:rPr lang="sv-SE" dirty="0"/>
              <a:t>För de som reser då och då.</a:t>
            </a:r>
          </a:p>
        </p:txBody>
      </p:sp>
      <p:sp>
        <p:nvSpPr>
          <p:cNvPr id="6" name="Platshållare för innehåll 5">
            <a:extLst>
              <a:ext uri="{FF2B5EF4-FFF2-40B4-BE49-F238E27FC236}">
                <a16:creationId xmlns:a16="http://schemas.microsoft.com/office/drawing/2014/main" id="{B8B57634-8FAD-A144-9F43-4C5398712E87}"/>
              </a:ext>
              <a:ext uri="{C183D7F6-B498-43B3-948B-1728B52AA6E4}">
                <adec:decorative xmlns:adec="http://schemas.microsoft.com/office/drawing/2017/decorative" val="1"/>
              </a:ext>
            </a:extLst>
          </p:cNvPr>
          <p:cNvSpPr>
            <a:spLocks noGrp="1"/>
          </p:cNvSpPr>
          <p:nvPr>
            <p:ph sz="half" idx="2"/>
          </p:nvPr>
        </p:nvSpPr>
        <p:spPr>
          <a:xfrm>
            <a:off x="8331386" y="1467209"/>
            <a:ext cx="2333070" cy="1430080"/>
          </a:xfrm>
        </p:spPr>
        <p:txBody>
          <a:bodyPr/>
          <a:lstStyle/>
          <a:p>
            <a:pPr marL="0" indent="0">
              <a:buNone/>
            </a:pPr>
            <a:r>
              <a:rPr lang="sv-SE" b="1" dirty="0">
                <a:solidFill>
                  <a:schemeClr val="bg1"/>
                </a:solidFill>
              </a:rPr>
              <a:t>Har du inte köpt biljett i förväg? Blippa ditt betalkort mot kortläsaren</a:t>
            </a:r>
          </a:p>
          <a:p>
            <a:pPr marL="0" indent="0">
              <a:buNone/>
            </a:pPr>
            <a:endParaRPr lang="sv-SE" b="1" dirty="0"/>
          </a:p>
          <a:p>
            <a:pPr marL="0" indent="0">
              <a:buNone/>
            </a:pPr>
            <a:endParaRPr lang="sv-SE" b="1" dirty="0"/>
          </a:p>
          <a:p>
            <a:endParaRPr lang="sv-SE" b="1" dirty="0"/>
          </a:p>
          <a:p>
            <a:pPr marL="0" indent="0">
              <a:buNone/>
            </a:pPr>
            <a:endParaRPr lang="sv-SE" dirty="0"/>
          </a:p>
        </p:txBody>
      </p:sp>
      <p:pic>
        <p:nvPicPr>
          <p:cNvPr id="13" name="Picture 12">
            <a:extLst>
              <a:ext uri="{FF2B5EF4-FFF2-40B4-BE49-F238E27FC236}">
                <a16:creationId xmlns:a16="http://schemas.microsoft.com/office/drawing/2014/main" id="{D8D5B0A9-1B64-7786-80E6-95CB3CE328C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80026" y="2429539"/>
            <a:ext cx="1981200" cy="3810000"/>
          </a:xfrm>
          <a:prstGeom prst="rect">
            <a:avLst/>
          </a:prstGeom>
        </p:spPr>
      </p:pic>
    </p:spTree>
    <p:extLst>
      <p:ext uri="{BB962C8B-B14F-4D97-AF65-F5344CB8AC3E}">
        <p14:creationId xmlns:p14="http://schemas.microsoft.com/office/powerpoint/2010/main" val="9935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66CD4-36F3-084C-9810-69B2A747C596}"/>
              </a:ext>
            </a:extLst>
          </p:cNvPr>
          <p:cNvSpPr>
            <a:spLocks noGrp="1"/>
          </p:cNvSpPr>
          <p:nvPr>
            <p:ph type="title"/>
          </p:nvPr>
        </p:nvSpPr>
        <p:spPr>
          <a:xfrm>
            <a:off x="792163" y="670200"/>
            <a:ext cx="6709304" cy="854075"/>
          </a:xfrm>
        </p:spPr>
        <p:txBody>
          <a:bodyPr/>
          <a:lstStyle/>
          <a:p>
            <a:r>
              <a:rPr lang="sv-SE" dirty="0"/>
              <a:t>Kortläsaren utrustas med en blippfunktion.</a:t>
            </a:r>
          </a:p>
        </p:txBody>
      </p:sp>
      <p:sp>
        <p:nvSpPr>
          <p:cNvPr id="8" name="Platshållare för innehåll 7">
            <a:extLst>
              <a:ext uri="{FF2B5EF4-FFF2-40B4-BE49-F238E27FC236}">
                <a16:creationId xmlns:a16="http://schemas.microsoft.com/office/drawing/2014/main" id="{D5C58816-3C9E-E240-8014-BB6306A9D7B1}"/>
              </a:ext>
            </a:extLst>
          </p:cNvPr>
          <p:cNvSpPr>
            <a:spLocks noGrp="1"/>
          </p:cNvSpPr>
          <p:nvPr>
            <p:ph sz="quarter" idx="13"/>
          </p:nvPr>
        </p:nvSpPr>
        <p:spPr>
          <a:xfrm>
            <a:off x="794962" y="1903594"/>
            <a:ext cx="4725305" cy="2284584"/>
          </a:xfrm>
        </p:spPr>
        <p:txBody>
          <a:bodyPr/>
          <a:lstStyle/>
          <a:p>
            <a:r>
              <a:rPr lang="sv-SE" dirty="0"/>
              <a:t>Blippsymbol i nederkant på läsaren.</a:t>
            </a:r>
          </a:p>
          <a:p>
            <a:r>
              <a:rPr lang="sv-SE" dirty="0"/>
              <a:t>Alla läsare ombord (fram som bak) </a:t>
            </a:r>
            <a:br>
              <a:rPr lang="sv-SE" dirty="0"/>
            </a:br>
            <a:r>
              <a:rPr lang="sv-SE" dirty="0"/>
              <a:t>utrustas med blippfunktion.</a:t>
            </a:r>
          </a:p>
          <a:p>
            <a:r>
              <a:rPr lang="sv-SE" dirty="0"/>
              <a:t>Installeras linje för linje. Alla fordon är utrustade med blippfunktion lagom </a:t>
            </a:r>
            <a:br>
              <a:rPr lang="sv-SE" dirty="0"/>
            </a:br>
            <a:r>
              <a:rPr lang="sv-SE" dirty="0"/>
              <a:t>till lanseringen.</a:t>
            </a:r>
          </a:p>
          <a:p>
            <a:r>
              <a:rPr lang="sv-SE" dirty="0"/>
              <a:t>Mastercard och Visa gäller.</a:t>
            </a:r>
          </a:p>
        </p:txBody>
      </p:sp>
      <p:pic>
        <p:nvPicPr>
          <p:cNvPr id="7" name="Bildobjekt 6">
            <a:extLst>
              <a:ext uri="{FF2B5EF4-FFF2-40B4-BE49-F238E27FC236}">
                <a16:creationId xmlns:a16="http://schemas.microsoft.com/office/drawing/2014/main" id="{50ADF7F1-FC79-1586-4956-7ED3F617627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0345" y="1051081"/>
            <a:ext cx="4339367" cy="5207240"/>
          </a:xfrm>
          <a:prstGeom prst="rect">
            <a:avLst/>
          </a:prstGeom>
        </p:spPr>
      </p:pic>
    </p:spTree>
    <p:extLst>
      <p:ext uri="{BB962C8B-B14F-4D97-AF65-F5344CB8AC3E}">
        <p14:creationId xmlns:p14="http://schemas.microsoft.com/office/powerpoint/2010/main" val="250500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4F37F4-8A01-1147-9491-9D9F0462B0A3}"/>
              </a:ext>
            </a:extLst>
          </p:cNvPr>
          <p:cNvSpPr>
            <a:spLocks noGrp="1"/>
          </p:cNvSpPr>
          <p:nvPr>
            <p:ph type="title"/>
          </p:nvPr>
        </p:nvSpPr>
        <p:spPr>
          <a:xfrm>
            <a:off x="792163" y="786490"/>
            <a:ext cx="4183874" cy="547754"/>
          </a:xfrm>
        </p:spPr>
        <p:txBody>
          <a:bodyPr/>
          <a:lstStyle/>
          <a:p>
            <a:r>
              <a:rPr lang="sv-SE" dirty="0"/>
              <a:t>Så här funkar det.</a:t>
            </a:r>
          </a:p>
        </p:txBody>
      </p:sp>
      <p:pic>
        <p:nvPicPr>
          <p:cNvPr id="7" name="Bildobjekt 6">
            <a:extLst>
              <a:ext uri="{FF2B5EF4-FFF2-40B4-BE49-F238E27FC236}">
                <a16:creationId xmlns:a16="http://schemas.microsoft.com/office/drawing/2014/main" id="{42363E44-7C8F-D5E6-3EAB-DBAC325538F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8408" y="1393625"/>
            <a:ext cx="3102943" cy="3723531"/>
          </a:xfrm>
          <a:prstGeom prst="rect">
            <a:avLst/>
          </a:prstGeom>
        </p:spPr>
      </p:pic>
      <p:sp>
        <p:nvSpPr>
          <p:cNvPr id="15" name="textruta 22">
            <a:extLst>
              <a:ext uri="{FF2B5EF4-FFF2-40B4-BE49-F238E27FC236}">
                <a16:creationId xmlns:a16="http://schemas.microsoft.com/office/drawing/2014/main" id="{CCF636AF-C222-549C-4BC0-211129523CD5}"/>
              </a:ext>
            </a:extLst>
          </p:cNvPr>
          <p:cNvSpPr txBox="1"/>
          <p:nvPr/>
        </p:nvSpPr>
        <p:spPr>
          <a:xfrm>
            <a:off x="988606" y="4901258"/>
            <a:ext cx="3102943" cy="461665"/>
          </a:xfrm>
          <a:prstGeom prst="rect">
            <a:avLst/>
          </a:prstGeom>
          <a:noFill/>
        </p:spPr>
        <p:txBody>
          <a:bodyPr wrap="square" rtlCol="0">
            <a:spAutoFit/>
          </a:bodyPr>
          <a:lstStyle/>
          <a:p>
            <a:pPr marL="228600" indent="-228600">
              <a:buFont typeface="+mj-lt"/>
              <a:buAutoNum type="arabicPeriod"/>
            </a:pPr>
            <a:r>
              <a:rPr lang="sv-SE" sz="1200" dirty="0"/>
              <a:t>Blippsymbol i nederkant på kortläsaren</a:t>
            </a:r>
          </a:p>
          <a:p>
            <a:endParaRPr lang="sv-SE" sz="1200" dirty="0"/>
          </a:p>
        </p:txBody>
      </p:sp>
      <p:sp>
        <p:nvSpPr>
          <p:cNvPr id="13" name="Platshållare för innehåll 2">
            <a:extLst>
              <a:ext uri="{FF2B5EF4-FFF2-40B4-BE49-F238E27FC236}">
                <a16:creationId xmlns:a16="http://schemas.microsoft.com/office/drawing/2014/main" id="{10EE41C7-D396-5DD8-0CF8-8BF898963E90}"/>
              </a:ext>
            </a:extLst>
          </p:cNvPr>
          <p:cNvSpPr>
            <a:spLocks noGrp="1"/>
          </p:cNvSpPr>
          <p:nvPr>
            <p:ph idx="1"/>
          </p:nvPr>
        </p:nvSpPr>
        <p:spPr>
          <a:xfrm>
            <a:off x="4716721" y="4901258"/>
            <a:ext cx="2194442" cy="1398457"/>
          </a:xfrm>
        </p:spPr>
        <p:txBody>
          <a:bodyPr/>
          <a:lstStyle/>
          <a:p>
            <a:pPr>
              <a:lnSpc>
                <a:spcPct val="100000"/>
              </a:lnSpc>
              <a:buFont typeface="+mj-lt"/>
              <a:buAutoNum type="arabicPeriod" startAt="2"/>
            </a:pPr>
            <a:r>
              <a:rPr lang="sv-SE" sz="1200" dirty="0">
                <a:solidFill>
                  <a:schemeClr val="tx1"/>
                </a:solidFill>
              </a:rPr>
              <a:t>Håll betalkortet mot blippsymbolen. Grön symbol betyder giltig enkelbiljett för vuxen i zon A. Ett pip hörs.</a:t>
            </a:r>
          </a:p>
        </p:txBody>
      </p:sp>
      <p:sp>
        <p:nvSpPr>
          <p:cNvPr id="20" name="textruta 23">
            <a:extLst>
              <a:ext uri="{FF2B5EF4-FFF2-40B4-BE49-F238E27FC236}">
                <a16:creationId xmlns:a16="http://schemas.microsoft.com/office/drawing/2014/main" id="{69433D3C-1046-ED43-F633-06F6B3296770}"/>
              </a:ext>
            </a:extLst>
          </p:cNvPr>
          <p:cNvSpPr txBox="1"/>
          <p:nvPr/>
        </p:nvSpPr>
        <p:spPr>
          <a:xfrm>
            <a:off x="8270330" y="4855091"/>
            <a:ext cx="2515879" cy="1200329"/>
          </a:xfrm>
          <a:prstGeom prst="rect">
            <a:avLst/>
          </a:prstGeom>
          <a:noFill/>
        </p:spPr>
        <p:txBody>
          <a:bodyPr wrap="square" rtlCol="0">
            <a:spAutoFit/>
          </a:bodyPr>
          <a:lstStyle/>
          <a:p>
            <a:pPr marL="228600" indent="-228600">
              <a:buFont typeface="+mj-lt"/>
              <a:buAutoNum type="arabicPeriod" startAt="3"/>
            </a:pPr>
            <a:r>
              <a:rPr lang="sv-SE" sz="1200" dirty="0"/>
              <a:t>Upprepa vid byte. Grön</a:t>
            </a:r>
            <a:br>
              <a:rPr lang="sv-SE" sz="1200" dirty="0"/>
            </a:br>
            <a:r>
              <a:rPr lang="sv-SE" sz="1200" dirty="0"/>
              <a:t>symbol betyder giltig biljett. Om giltigheten för resan har gått ut registreras ett nytt köp och resenären kan resa vidare.</a:t>
            </a:r>
          </a:p>
          <a:p>
            <a:pPr marL="228600" indent="-228600">
              <a:buFont typeface="+mj-lt"/>
              <a:buAutoNum type="arabicPeriod" startAt="3"/>
            </a:pPr>
            <a:endParaRPr lang="sv-SE" sz="1200" dirty="0"/>
          </a:p>
        </p:txBody>
      </p:sp>
      <p:sp>
        <p:nvSpPr>
          <p:cNvPr id="16" name="Oval 16">
            <a:extLst>
              <a:ext uri="{FF2B5EF4-FFF2-40B4-BE49-F238E27FC236}">
                <a16:creationId xmlns:a16="http://schemas.microsoft.com/office/drawing/2014/main" id="{2BEC4441-9363-3F70-C82A-42BD9DD4A527}"/>
              </a:ext>
              <a:ext uri="{C183D7F6-B498-43B3-948B-1728B52AA6E4}">
                <adec:decorative xmlns:adec="http://schemas.microsoft.com/office/drawing/2017/decorative" val="1"/>
              </a:ext>
            </a:extLst>
          </p:cNvPr>
          <p:cNvSpPr/>
          <p:nvPr/>
        </p:nvSpPr>
        <p:spPr>
          <a:xfrm>
            <a:off x="2095833" y="3900531"/>
            <a:ext cx="766950" cy="766950"/>
          </a:xfrm>
          <a:prstGeom prst="ellipse">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4" name="Grupp 3">
            <a:extLst>
              <a:ext uri="{FF2B5EF4-FFF2-40B4-BE49-F238E27FC236}">
                <a16:creationId xmlns:a16="http://schemas.microsoft.com/office/drawing/2014/main" id="{70D41741-39F7-AED7-4460-99D4A5EB29A2}"/>
              </a:ext>
              <a:ext uri="{C183D7F6-B498-43B3-948B-1728B52AA6E4}">
                <adec:decorative xmlns:adec="http://schemas.microsoft.com/office/drawing/2017/decorative" val="1"/>
              </a:ext>
            </a:extLst>
          </p:cNvPr>
          <p:cNvGrpSpPr/>
          <p:nvPr/>
        </p:nvGrpSpPr>
        <p:grpSpPr>
          <a:xfrm>
            <a:off x="4403937" y="1369531"/>
            <a:ext cx="3741223" cy="3993392"/>
            <a:chOff x="4403937" y="1369531"/>
            <a:chExt cx="3741223" cy="3993392"/>
          </a:xfrm>
        </p:grpSpPr>
        <p:pic>
          <p:nvPicPr>
            <p:cNvPr id="10" name="Bildobjekt 9">
              <a:extLst>
                <a:ext uri="{FF2B5EF4-FFF2-40B4-BE49-F238E27FC236}">
                  <a16:creationId xmlns:a16="http://schemas.microsoft.com/office/drawing/2014/main" id="{0B617023-78C9-33ED-A736-5EDE2B798E7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03937" y="1369531"/>
              <a:ext cx="3096790" cy="3716148"/>
            </a:xfrm>
            <a:prstGeom prst="rect">
              <a:avLst/>
            </a:prstGeom>
          </p:spPr>
        </p:pic>
        <p:pic>
          <p:nvPicPr>
            <p:cNvPr id="19" name="Picture 21">
              <a:extLst>
                <a:ext uri="{FF2B5EF4-FFF2-40B4-BE49-F238E27FC236}">
                  <a16:creationId xmlns:a16="http://schemas.microsoft.com/office/drawing/2014/main" id="{0FCB3215-5570-2F17-4BC3-E810D794020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46382" y="3477564"/>
              <a:ext cx="1898778" cy="1885359"/>
            </a:xfrm>
            <a:prstGeom prst="rect">
              <a:avLst/>
            </a:prstGeom>
          </p:spPr>
        </p:pic>
      </p:grpSp>
      <p:grpSp>
        <p:nvGrpSpPr>
          <p:cNvPr id="5" name="Grupp 4">
            <a:extLst>
              <a:ext uri="{FF2B5EF4-FFF2-40B4-BE49-F238E27FC236}">
                <a16:creationId xmlns:a16="http://schemas.microsoft.com/office/drawing/2014/main" id="{BF6297EA-1FAA-8F10-228B-3432892D6E9F}"/>
              </a:ext>
              <a:ext uri="{C183D7F6-B498-43B3-948B-1728B52AA6E4}">
                <adec:decorative xmlns:adec="http://schemas.microsoft.com/office/drawing/2017/decorative" val="1"/>
              </a:ext>
            </a:extLst>
          </p:cNvPr>
          <p:cNvGrpSpPr/>
          <p:nvPr/>
        </p:nvGrpSpPr>
        <p:grpSpPr>
          <a:xfrm>
            <a:off x="7813115" y="1412998"/>
            <a:ext cx="3745990" cy="3949925"/>
            <a:chOff x="7813115" y="1412998"/>
            <a:chExt cx="3745990" cy="3949925"/>
          </a:xfrm>
        </p:grpSpPr>
        <p:pic>
          <p:nvPicPr>
            <p:cNvPr id="17" name="Bildobjekt 16">
              <a:extLst>
                <a:ext uri="{FF2B5EF4-FFF2-40B4-BE49-F238E27FC236}">
                  <a16:creationId xmlns:a16="http://schemas.microsoft.com/office/drawing/2014/main" id="{ED883E01-8DEF-EE35-51DA-FA0F584D337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3115" y="1412998"/>
              <a:ext cx="3096790" cy="3716148"/>
            </a:xfrm>
            <a:prstGeom prst="rect">
              <a:avLst/>
            </a:prstGeom>
          </p:spPr>
        </p:pic>
        <p:pic>
          <p:nvPicPr>
            <p:cNvPr id="24" name="Picture 21">
              <a:extLst>
                <a:ext uri="{FF2B5EF4-FFF2-40B4-BE49-F238E27FC236}">
                  <a16:creationId xmlns:a16="http://schemas.microsoft.com/office/drawing/2014/main" id="{D20A0634-1357-BC7E-EA8D-0BF821A9F07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60327" y="3477564"/>
              <a:ext cx="1898778" cy="1885359"/>
            </a:xfrm>
            <a:prstGeom prst="rect">
              <a:avLst/>
            </a:prstGeom>
          </p:spPr>
        </p:pic>
      </p:grpSp>
      <p:grpSp>
        <p:nvGrpSpPr>
          <p:cNvPr id="3" name="Grupp 2">
            <a:extLst>
              <a:ext uri="{FF2B5EF4-FFF2-40B4-BE49-F238E27FC236}">
                <a16:creationId xmlns:a16="http://schemas.microsoft.com/office/drawing/2014/main" id="{DF863236-EDD7-4EA7-C7FC-B71AECAFCB47}"/>
              </a:ext>
              <a:ext uri="{C183D7F6-B498-43B3-948B-1728B52AA6E4}">
                <adec:decorative xmlns:adec="http://schemas.microsoft.com/office/drawing/2017/decorative" val="1"/>
              </a:ext>
            </a:extLst>
          </p:cNvPr>
          <p:cNvGrpSpPr/>
          <p:nvPr/>
        </p:nvGrpSpPr>
        <p:grpSpPr>
          <a:xfrm>
            <a:off x="6977578" y="611112"/>
            <a:ext cx="2749195" cy="1025444"/>
            <a:chOff x="6977578" y="611112"/>
            <a:chExt cx="2749195" cy="1025444"/>
          </a:xfrm>
        </p:grpSpPr>
        <p:grpSp>
          <p:nvGrpSpPr>
            <p:cNvPr id="6" name="Group 5">
              <a:extLst>
                <a:ext uri="{FF2B5EF4-FFF2-40B4-BE49-F238E27FC236}">
                  <a16:creationId xmlns:a16="http://schemas.microsoft.com/office/drawing/2014/main" id="{3E12442F-3BA9-73F6-AFD8-01F5BB2D1B67}"/>
                </a:ext>
                <a:ext uri="{C183D7F6-B498-43B3-948B-1728B52AA6E4}">
                  <adec:decorative xmlns:adec="http://schemas.microsoft.com/office/drawing/2017/decorative" val="1"/>
                </a:ext>
              </a:extLst>
            </p:cNvPr>
            <p:cNvGrpSpPr/>
            <p:nvPr/>
          </p:nvGrpSpPr>
          <p:grpSpPr>
            <a:xfrm>
              <a:off x="6977578" y="611112"/>
              <a:ext cx="2749195" cy="1025444"/>
              <a:chOff x="6977578" y="611112"/>
              <a:chExt cx="2749195" cy="1025444"/>
            </a:xfrm>
          </p:grpSpPr>
          <p:pic>
            <p:nvPicPr>
              <p:cNvPr id="37" name="Picture 24">
                <a:extLst>
                  <a:ext uri="{FF2B5EF4-FFF2-40B4-BE49-F238E27FC236}">
                    <a16:creationId xmlns:a16="http://schemas.microsoft.com/office/drawing/2014/main" id="{9D46ECEA-95D1-F666-B0CF-50E3021E120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8191321" y="611112"/>
                <a:ext cx="1535452" cy="1025444"/>
              </a:xfrm>
              <a:prstGeom prst="rect">
                <a:avLst/>
              </a:prstGeom>
            </p:spPr>
          </p:pic>
          <p:pic>
            <p:nvPicPr>
              <p:cNvPr id="38" name="Picture 25">
                <a:extLst>
                  <a:ext uri="{FF2B5EF4-FFF2-40B4-BE49-F238E27FC236}">
                    <a16:creationId xmlns:a16="http://schemas.microsoft.com/office/drawing/2014/main" id="{E8D48D14-391A-7E67-2968-CFFB3E0BBDC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594269" y="611112"/>
                <a:ext cx="1535452" cy="1025444"/>
              </a:xfrm>
              <a:prstGeom prst="rect">
                <a:avLst/>
              </a:prstGeom>
            </p:spPr>
          </p:pic>
          <p:pic>
            <p:nvPicPr>
              <p:cNvPr id="35" name="Picture 28">
                <a:extLst>
                  <a:ext uri="{FF2B5EF4-FFF2-40B4-BE49-F238E27FC236}">
                    <a16:creationId xmlns:a16="http://schemas.microsoft.com/office/drawing/2014/main" id="{D7094D48-CD98-2B8D-864A-D808410B931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574630" y="611112"/>
                <a:ext cx="1535452" cy="1025444"/>
              </a:xfrm>
              <a:prstGeom prst="rect">
                <a:avLst/>
              </a:prstGeom>
            </p:spPr>
          </p:pic>
          <p:pic>
            <p:nvPicPr>
              <p:cNvPr id="36" name="Picture 29">
                <a:extLst>
                  <a:ext uri="{FF2B5EF4-FFF2-40B4-BE49-F238E27FC236}">
                    <a16:creationId xmlns:a16="http://schemas.microsoft.com/office/drawing/2014/main" id="{6EF7436B-1E64-F7E6-D2CB-8B2BF712EC7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6977578" y="611112"/>
                <a:ext cx="1535452" cy="1025444"/>
              </a:xfrm>
              <a:prstGeom prst="rect">
                <a:avLst/>
              </a:prstGeom>
            </p:spPr>
          </p:pic>
        </p:grpSp>
        <p:sp>
          <p:nvSpPr>
            <p:cNvPr id="39" name="textruta 38">
              <a:extLst>
                <a:ext uri="{FF2B5EF4-FFF2-40B4-BE49-F238E27FC236}">
                  <a16:creationId xmlns:a16="http://schemas.microsoft.com/office/drawing/2014/main" id="{B25E3FC9-F89A-3232-7AAF-B6CF48B9A4D1}"/>
                </a:ext>
                <a:ext uri="{C183D7F6-B498-43B3-948B-1728B52AA6E4}">
                  <adec:decorative xmlns:adec="http://schemas.microsoft.com/office/drawing/2017/decorative" val="1"/>
                </a:ext>
              </a:extLst>
            </p:cNvPr>
            <p:cNvSpPr txBox="1"/>
            <p:nvPr/>
          </p:nvSpPr>
          <p:spPr>
            <a:xfrm>
              <a:off x="7258769" y="882395"/>
              <a:ext cx="2208811" cy="523220"/>
            </a:xfrm>
            <a:prstGeom prst="rect">
              <a:avLst/>
            </a:prstGeom>
            <a:noFill/>
          </p:spPr>
          <p:txBody>
            <a:bodyPr wrap="square" rtlCol="0">
              <a:spAutoFit/>
            </a:bodyPr>
            <a:lstStyle/>
            <a:p>
              <a:r>
                <a:rPr lang="sv-SE" sz="1400" b="1" dirty="0">
                  <a:solidFill>
                    <a:schemeClr val="bg1"/>
                  </a:solidFill>
                </a:rPr>
                <a:t>Blippa vid byte – så ser du att biljetten är giltig.</a:t>
              </a:r>
            </a:p>
          </p:txBody>
        </p:sp>
      </p:grpSp>
    </p:spTree>
    <p:extLst>
      <p:ext uri="{BB962C8B-B14F-4D97-AF65-F5344CB8AC3E}">
        <p14:creationId xmlns:p14="http://schemas.microsoft.com/office/powerpoint/2010/main" val="423936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B7D2C5F-E4CF-2F4E-0212-4B6EA44558B2}"/>
              </a:ext>
            </a:extLst>
          </p:cNvPr>
          <p:cNvSpPr>
            <a:spLocks noGrp="1"/>
          </p:cNvSpPr>
          <p:nvPr>
            <p:ph type="title"/>
          </p:nvPr>
        </p:nvSpPr>
        <p:spPr>
          <a:xfrm>
            <a:off x="871184" y="1304407"/>
            <a:ext cx="10891838" cy="3122899"/>
          </a:xfrm>
        </p:spPr>
        <p:txBody>
          <a:bodyPr/>
          <a:lstStyle/>
          <a:p>
            <a:pPr algn="ctr"/>
            <a:r>
              <a:rPr lang="sv-SE" dirty="0">
                <a:solidFill>
                  <a:schemeClr val="tx2"/>
                </a:solidFill>
              </a:rPr>
              <a:t>”Blippa vid varje byte! Då ser du om du </a:t>
            </a:r>
            <a:br>
              <a:rPr lang="sv-SE" dirty="0">
                <a:solidFill>
                  <a:schemeClr val="tx2"/>
                </a:solidFill>
              </a:rPr>
            </a:br>
            <a:r>
              <a:rPr lang="sv-SE" dirty="0">
                <a:solidFill>
                  <a:schemeClr val="tx2"/>
                </a:solidFill>
              </a:rPr>
              <a:t>har en giltig biljett och kan resa färdigt på samma fordon, även om giltighetstiden på biljetten </a:t>
            </a:r>
            <a:br>
              <a:rPr lang="sv-SE" dirty="0">
                <a:solidFill>
                  <a:schemeClr val="tx2"/>
                </a:solidFill>
              </a:rPr>
            </a:br>
            <a:r>
              <a:rPr lang="sv-SE" dirty="0">
                <a:solidFill>
                  <a:schemeClr val="tx2"/>
                </a:solidFill>
              </a:rPr>
              <a:t>gått ut.”</a:t>
            </a:r>
            <a:br>
              <a:rPr lang="sv-SE" dirty="0">
                <a:solidFill>
                  <a:schemeClr val="tx2"/>
                </a:solidFill>
              </a:rPr>
            </a:br>
            <a:br>
              <a:rPr lang="sv-SE" dirty="0">
                <a:solidFill>
                  <a:schemeClr val="tx2"/>
                </a:solidFill>
              </a:rPr>
            </a:br>
            <a:endParaRPr lang="sv-SE" dirty="0">
              <a:solidFill>
                <a:schemeClr val="tx2"/>
              </a:solidFill>
            </a:endParaRPr>
          </a:p>
        </p:txBody>
      </p:sp>
      <p:pic>
        <p:nvPicPr>
          <p:cNvPr id="5" name="Picture 5">
            <a:extLst>
              <a:ext uri="{FF2B5EF4-FFF2-40B4-BE49-F238E27FC236}">
                <a16:creationId xmlns:a16="http://schemas.microsoft.com/office/drawing/2014/main" id="{47C11A2B-6EF5-53F0-246B-AAF19CA3B569}"/>
              </a:ext>
              <a:ext uri="{C183D7F6-B498-43B3-948B-1728B52AA6E4}">
                <adec:decorative xmlns:adec="http://schemas.microsoft.com/office/drawing/2017/decorative" val="1"/>
              </a:ext>
            </a:extLst>
          </p:cNvPr>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4933245" y="3992143"/>
            <a:ext cx="2717800" cy="1612900"/>
          </a:xfrm>
          <a:prstGeom prst="rect">
            <a:avLst/>
          </a:prstGeom>
        </p:spPr>
      </p:pic>
    </p:spTree>
    <p:extLst>
      <p:ext uri="{BB962C8B-B14F-4D97-AF65-F5344CB8AC3E}">
        <p14:creationId xmlns:p14="http://schemas.microsoft.com/office/powerpoint/2010/main" val="319336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7F924-FECF-19FB-7735-1E4879843B23}"/>
              </a:ext>
            </a:extLst>
          </p:cNvPr>
          <p:cNvSpPr>
            <a:spLocks noGrp="1"/>
          </p:cNvSpPr>
          <p:nvPr>
            <p:ph type="title"/>
          </p:nvPr>
        </p:nvSpPr>
        <p:spPr>
          <a:xfrm>
            <a:off x="792163" y="503605"/>
            <a:ext cx="10607674" cy="854075"/>
          </a:xfrm>
        </p:spPr>
        <p:txBody>
          <a:bodyPr/>
          <a:lstStyle/>
          <a:p>
            <a:r>
              <a:rPr lang="sv-SE" dirty="0">
                <a:solidFill>
                  <a:schemeClr val="tx2"/>
                </a:solidFill>
              </a:rPr>
              <a:t>Så här funkar det (1).</a:t>
            </a:r>
          </a:p>
        </p:txBody>
      </p:sp>
      <p:sp>
        <p:nvSpPr>
          <p:cNvPr id="3" name="Platshållare för innehåll 2">
            <a:extLst>
              <a:ext uri="{FF2B5EF4-FFF2-40B4-BE49-F238E27FC236}">
                <a16:creationId xmlns:a16="http://schemas.microsoft.com/office/drawing/2014/main" id="{1C705203-7FB2-FB63-3E2B-358CD1C64D4B}"/>
              </a:ext>
            </a:extLst>
          </p:cNvPr>
          <p:cNvSpPr>
            <a:spLocks noGrp="1"/>
          </p:cNvSpPr>
          <p:nvPr>
            <p:ph idx="1"/>
          </p:nvPr>
        </p:nvSpPr>
        <p:spPr/>
        <p:txBody>
          <a:bodyPr/>
          <a:lstStyle/>
          <a:p>
            <a:r>
              <a:rPr lang="sv-SE" dirty="0"/>
              <a:t>Rutiner kring giltighet eller villkor ändras inte. </a:t>
            </a:r>
            <a:br>
              <a:rPr lang="sv-SE" dirty="0"/>
            </a:br>
            <a:r>
              <a:rPr lang="sv-SE" dirty="0"/>
              <a:t>Att blippa är helt enkelt ett nytt sätt att köpa biljett.</a:t>
            </a:r>
          </a:p>
          <a:p>
            <a:r>
              <a:rPr lang="sv-SE" b="0" i="0" dirty="0">
                <a:effectLst/>
              </a:rPr>
              <a:t>Det går även att betala med betalkort i mobila enheter genom Apple </a:t>
            </a:r>
            <a:r>
              <a:rPr lang="sv-SE" b="0" i="0" dirty="0" err="1">
                <a:effectLst/>
              </a:rPr>
              <a:t>Pay</a:t>
            </a:r>
            <a:r>
              <a:rPr lang="sv-SE" b="0" i="0" dirty="0">
                <a:effectLst/>
              </a:rPr>
              <a:t>, Google </a:t>
            </a:r>
            <a:r>
              <a:rPr lang="sv-SE" b="0" i="0" dirty="0" err="1">
                <a:effectLst/>
              </a:rPr>
              <a:t>Pay</a:t>
            </a:r>
            <a:r>
              <a:rPr lang="sv-SE" b="0" i="0" dirty="0">
                <a:effectLst/>
              </a:rPr>
              <a:t> och Samsung </a:t>
            </a:r>
            <a:r>
              <a:rPr lang="sv-SE" b="0" i="0" dirty="0" err="1">
                <a:effectLst/>
              </a:rPr>
              <a:t>Pay</a:t>
            </a:r>
            <a:r>
              <a:rPr lang="sv-SE" b="0" i="0" dirty="0">
                <a:effectLst/>
              </a:rPr>
              <a:t>, så länge de är kopplade till ett betalkort från Visa eller Mastercard – </a:t>
            </a:r>
            <a:r>
              <a:rPr lang="sv-SE" i="1" dirty="0"/>
              <a:t>blippa med samma kort/mobila </a:t>
            </a:r>
            <a:r>
              <a:rPr lang="sv-SE" b="0" i="1" dirty="0">
                <a:effectLst/>
              </a:rPr>
              <a:t>enhet hela resan! </a:t>
            </a:r>
            <a:endParaRPr lang="sv-SE" dirty="0"/>
          </a:p>
          <a:p>
            <a:r>
              <a:rPr lang="sv-SE" dirty="0">
                <a:latin typeface="+mj-lt"/>
              </a:rPr>
              <a:t>Vid en biljettkontroll visar resenären sitt betalkort/sin mobila enhet för Kålle.</a:t>
            </a:r>
          </a:p>
          <a:p>
            <a:r>
              <a:rPr lang="sv-SE" b="0" i="0" dirty="0">
                <a:solidFill>
                  <a:srgbClr val="3C4650"/>
                </a:solidFill>
                <a:effectLst/>
                <a:latin typeface="+mj-lt"/>
              </a:rPr>
              <a:t>Det går enbart att köpa en </a:t>
            </a:r>
            <a:r>
              <a:rPr lang="sv-SE" b="0" i="0" dirty="0">
                <a:effectLst/>
                <a:latin typeface="+mj-lt"/>
              </a:rPr>
              <a:t>biljett åt gången per </a:t>
            </a:r>
            <a:r>
              <a:rPr lang="sv-SE" b="0" i="0" dirty="0">
                <a:solidFill>
                  <a:srgbClr val="3C4650"/>
                </a:solidFill>
                <a:effectLst/>
                <a:latin typeface="+mj-lt"/>
              </a:rPr>
              <a:t>betalkort. K</a:t>
            </a:r>
            <a:r>
              <a:rPr lang="sv-SE" sz="1800" b="0" i="0" u="none" strike="noStrike" dirty="0">
                <a:effectLst/>
                <a:latin typeface="+mj-lt"/>
              </a:rPr>
              <a:t>ortet är en personlig värdehandling. </a:t>
            </a:r>
          </a:p>
          <a:p>
            <a:r>
              <a:rPr lang="sv-SE" sz="1800" b="0" i="0" u="none" strike="noStrike" dirty="0">
                <a:effectLst/>
                <a:latin typeface="+mj-lt"/>
              </a:rPr>
              <a:t>För att betala för någon annan </a:t>
            </a:r>
            <a:r>
              <a:rPr lang="sv-SE" dirty="0">
                <a:latin typeface="+mj-lt"/>
              </a:rPr>
              <a:t>behöver</a:t>
            </a:r>
            <a:r>
              <a:rPr lang="sv-SE" sz="1800" b="0" i="0" u="none" strike="noStrike" dirty="0">
                <a:effectLst/>
                <a:latin typeface="+mj-lt"/>
              </a:rPr>
              <a:t> resenären använda </a:t>
            </a:r>
            <a:r>
              <a:rPr lang="sv-SE" sz="1800" b="0" i="0" u="none" strike="noStrike" dirty="0" err="1">
                <a:effectLst/>
                <a:latin typeface="+mj-lt"/>
              </a:rPr>
              <a:t>appen</a:t>
            </a:r>
            <a:r>
              <a:rPr lang="sv-SE" sz="1800" b="0" i="0" u="none" strike="noStrike" dirty="0">
                <a:effectLst/>
                <a:latin typeface="+mj-lt"/>
              </a:rPr>
              <a:t> Västtrafik To Go</a:t>
            </a:r>
            <a:r>
              <a:rPr lang="sv-SE" dirty="0">
                <a:latin typeface="+mj-lt"/>
              </a:rPr>
              <a:t> </a:t>
            </a:r>
            <a:r>
              <a:rPr lang="sv-SE" sz="1800" b="0" i="0" u="none" strike="noStrike" dirty="0">
                <a:effectLst/>
                <a:latin typeface="+mj-lt"/>
              </a:rPr>
              <a:t>eller köpa enkelbiljett hos ombud. </a:t>
            </a:r>
          </a:p>
          <a:p>
            <a:pPr marL="0" indent="0">
              <a:buNone/>
            </a:pPr>
            <a:endParaRPr lang="sv-SE" sz="1800" b="0" i="0" u="none" strike="noStrike" dirty="0">
              <a:effectLst/>
            </a:endParaRPr>
          </a:p>
          <a:p>
            <a:endParaRPr lang="sv-SE" sz="1800" i="0" u="none" strike="noStrike" dirty="0">
              <a:effectLst/>
            </a:endParaRPr>
          </a:p>
          <a:p>
            <a:endParaRPr lang="sv-SE" dirty="0"/>
          </a:p>
        </p:txBody>
      </p:sp>
      <p:grpSp>
        <p:nvGrpSpPr>
          <p:cNvPr id="4" name="Grupp 3">
            <a:extLst>
              <a:ext uri="{FF2B5EF4-FFF2-40B4-BE49-F238E27FC236}">
                <a16:creationId xmlns:a16="http://schemas.microsoft.com/office/drawing/2014/main" id="{728513E2-EFB3-AAC1-D7AD-B80D984E3592}"/>
              </a:ext>
              <a:ext uri="{C183D7F6-B498-43B3-948B-1728B52AA6E4}">
                <adec:decorative xmlns:adec="http://schemas.microsoft.com/office/drawing/2017/decorative" val="1"/>
              </a:ext>
            </a:extLst>
          </p:cNvPr>
          <p:cNvGrpSpPr/>
          <p:nvPr/>
        </p:nvGrpSpPr>
        <p:grpSpPr>
          <a:xfrm>
            <a:off x="8724948" y="1758781"/>
            <a:ext cx="2364507" cy="2787093"/>
            <a:chOff x="8724948" y="1758781"/>
            <a:chExt cx="2364507" cy="2787093"/>
          </a:xfrm>
        </p:grpSpPr>
        <p:sp>
          <p:nvSpPr>
            <p:cNvPr id="14" name="Rectangle 28">
              <a:extLst>
                <a:ext uri="{FF2B5EF4-FFF2-40B4-BE49-F238E27FC236}">
                  <a16:creationId xmlns:a16="http://schemas.microsoft.com/office/drawing/2014/main" id="{AED579C4-5E5F-0D6F-48ED-B3758E44D915}"/>
                </a:ext>
                <a:ext uri="{C183D7F6-B498-43B3-948B-1728B52AA6E4}">
                  <adec:decorative xmlns:adec="http://schemas.microsoft.com/office/drawing/2017/decorative" val="1"/>
                </a:ext>
              </a:extLst>
            </p:cNvPr>
            <p:cNvSpPr/>
            <p:nvPr/>
          </p:nvSpPr>
          <p:spPr>
            <a:xfrm>
              <a:off x="8724948" y="1758781"/>
              <a:ext cx="2364507" cy="27870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5" name="TextBox 14">
              <a:extLst>
                <a:ext uri="{FF2B5EF4-FFF2-40B4-BE49-F238E27FC236}">
                  <a16:creationId xmlns:a16="http://schemas.microsoft.com/office/drawing/2014/main" id="{0FB5F323-69C4-6F7A-B0A4-7D74794DD326}"/>
                </a:ext>
              </a:extLst>
            </p:cNvPr>
            <p:cNvSpPr txBox="1"/>
            <p:nvPr/>
          </p:nvSpPr>
          <p:spPr>
            <a:xfrm>
              <a:off x="8815970" y="3450503"/>
              <a:ext cx="2177593" cy="923330"/>
            </a:xfrm>
            <a:prstGeom prst="rect">
              <a:avLst/>
            </a:prstGeom>
            <a:noFill/>
          </p:spPr>
          <p:txBody>
            <a:bodyPr wrap="square" rtlCol="0">
              <a:spAutoFit/>
            </a:bodyPr>
            <a:lstStyle/>
            <a:p>
              <a:pPr algn="ctr"/>
              <a:r>
                <a:rPr lang="sv-SE" b="1" dirty="0">
                  <a:solidFill>
                    <a:schemeClr val="tx2"/>
                  </a:solidFill>
                </a:rPr>
                <a:t>En biljett åt gången på betalkortet!</a:t>
              </a:r>
            </a:p>
          </p:txBody>
        </p:sp>
        <p:pic>
          <p:nvPicPr>
            <p:cNvPr id="16" name="Bild 4" descr="Symbol: Service pappersbiljett">
              <a:extLst>
                <a:ext uri="{FF2B5EF4-FFF2-40B4-BE49-F238E27FC236}">
                  <a16:creationId xmlns:a16="http://schemas.microsoft.com/office/drawing/2014/main" id="{4C90058B-1F10-DE5A-210A-C5FAC6155EC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857453">
              <a:off x="9605637" y="2126268"/>
              <a:ext cx="598261" cy="1168301"/>
            </a:xfrm>
            <a:prstGeom prst="rect">
              <a:avLst/>
            </a:prstGeom>
          </p:spPr>
        </p:pic>
      </p:grpSp>
    </p:spTree>
    <p:extLst>
      <p:ext uri="{BB962C8B-B14F-4D97-AF65-F5344CB8AC3E}">
        <p14:creationId xmlns:p14="http://schemas.microsoft.com/office/powerpoint/2010/main" val="189913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98E6E-C36E-EE47-9086-36E55F671495}"/>
              </a:ext>
            </a:extLst>
          </p:cNvPr>
          <p:cNvSpPr>
            <a:spLocks noGrp="1"/>
          </p:cNvSpPr>
          <p:nvPr>
            <p:ph type="title"/>
          </p:nvPr>
        </p:nvSpPr>
        <p:spPr>
          <a:xfrm>
            <a:off x="792163" y="473887"/>
            <a:ext cx="6535982" cy="854075"/>
          </a:xfrm>
        </p:spPr>
        <p:txBody>
          <a:bodyPr/>
          <a:lstStyle/>
          <a:p>
            <a:r>
              <a:rPr lang="sv-SE" dirty="0"/>
              <a:t>Så här funkar det (2).</a:t>
            </a:r>
          </a:p>
        </p:txBody>
      </p:sp>
      <p:sp>
        <p:nvSpPr>
          <p:cNvPr id="3" name="Platshållare för innehåll 2">
            <a:extLst>
              <a:ext uri="{FF2B5EF4-FFF2-40B4-BE49-F238E27FC236}">
                <a16:creationId xmlns:a16="http://schemas.microsoft.com/office/drawing/2014/main" id="{5FF5D5D2-26DE-DC48-B59F-7BA391C2E948}"/>
              </a:ext>
            </a:extLst>
          </p:cNvPr>
          <p:cNvSpPr>
            <a:spLocks noGrp="1"/>
          </p:cNvSpPr>
          <p:nvPr>
            <p:ph idx="1"/>
          </p:nvPr>
        </p:nvSpPr>
        <p:spPr>
          <a:xfrm>
            <a:off x="792162" y="1758781"/>
            <a:ext cx="6245246" cy="4534887"/>
          </a:xfrm>
        </p:spPr>
        <p:txBody>
          <a:bodyPr/>
          <a:lstStyle/>
          <a:p>
            <a:r>
              <a:rPr lang="sv-SE" dirty="0"/>
              <a:t>Pengarna dras inte direkt. Vid blippet skickas en verifiering till kortutgivaren. Är betalkortet giltigt har resenären en giltig biljett. Alla blippbetalningar räknas samman och dras från bankkortet under natten.</a:t>
            </a:r>
          </a:p>
          <a:p>
            <a:r>
              <a:rPr lang="sv-SE" dirty="0"/>
              <a:t>Resenären kan hämta sitt kvitto på Västtrafiks hemsida redan efter ett par minuter. Digitalt kvitto räknas som originalkvitto och kan laddas ner fler gånger. </a:t>
            </a:r>
          </a:p>
          <a:p>
            <a:r>
              <a:rPr lang="sv-SE" dirty="0"/>
              <a:t>Ingen risk att pengarna dras dubbelt om resenären råkar blippa två gånger.</a:t>
            </a:r>
          </a:p>
          <a:p>
            <a:r>
              <a:rPr lang="sv-SE" dirty="0"/>
              <a:t>Reseplaneraren visar på vilka linjer det går att köpa biljett med blipp.</a:t>
            </a:r>
          </a:p>
        </p:txBody>
      </p:sp>
      <p:grpSp>
        <p:nvGrpSpPr>
          <p:cNvPr id="6" name="Grupp 5">
            <a:extLst>
              <a:ext uri="{FF2B5EF4-FFF2-40B4-BE49-F238E27FC236}">
                <a16:creationId xmlns:a16="http://schemas.microsoft.com/office/drawing/2014/main" id="{FF46C3C7-B362-3BF5-AD78-E62C99EA5C8E}"/>
              </a:ext>
              <a:ext uri="{C183D7F6-B498-43B3-948B-1728B52AA6E4}">
                <adec:decorative xmlns:adec="http://schemas.microsoft.com/office/drawing/2017/decorative" val="1"/>
              </a:ext>
            </a:extLst>
          </p:cNvPr>
          <p:cNvGrpSpPr/>
          <p:nvPr/>
        </p:nvGrpSpPr>
        <p:grpSpPr>
          <a:xfrm>
            <a:off x="8724948" y="1758781"/>
            <a:ext cx="2364507" cy="3233394"/>
            <a:chOff x="8724948" y="1758781"/>
            <a:chExt cx="2364507" cy="3233394"/>
          </a:xfrm>
        </p:grpSpPr>
        <p:sp>
          <p:nvSpPr>
            <p:cNvPr id="4" name="Rectangle 28">
              <a:extLst>
                <a:ext uri="{FF2B5EF4-FFF2-40B4-BE49-F238E27FC236}">
                  <a16:creationId xmlns:a16="http://schemas.microsoft.com/office/drawing/2014/main" id="{55A674EE-0C08-3192-7FDD-48890DCC9924}"/>
                </a:ext>
                <a:ext uri="{C183D7F6-B498-43B3-948B-1728B52AA6E4}">
                  <adec:decorative xmlns:adec="http://schemas.microsoft.com/office/drawing/2017/decorative" val="1"/>
                </a:ext>
              </a:extLst>
            </p:cNvPr>
            <p:cNvSpPr/>
            <p:nvPr/>
          </p:nvSpPr>
          <p:spPr>
            <a:xfrm>
              <a:off x="8724948" y="1758781"/>
              <a:ext cx="2364507" cy="32333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5" name="Bild 47" descr="Symbol: Service togo mobil">
              <a:extLst>
                <a:ext uri="{FF2B5EF4-FFF2-40B4-BE49-F238E27FC236}">
                  <a16:creationId xmlns:a16="http://schemas.microsoft.com/office/drawing/2014/main" id="{8B0FF966-5121-8F5C-3067-6BC29068A50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6448" y="2137178"/>
              <a:ext cx="681508" cy="1168301"/>
            </a:xfrm>
            <a:prstGeom prst="rect">
              <a:avLst/>
            </a:prstGeom>
          </p:spPr>
        </p:pic>
        <p:sp>
          <p:nvSpPr>
            <p:cNvPr id="7" name="TextBox 6">
              <a:extLst>
                <a:ext uri="{FF2B5EF4-FFF2-40B4-BE49-F238E27FC236}">
                  <a16:creationId xmlns:a16="http://schemas.microsoft.com/office/drawing/2014/main" id="{464768BA-5868-38A4-5BE8-018D7970A810}"/>
                </a:ext>
              </a:extLst>
            </p:cNvPr>
            <p:cNvSpPr txBox="1"/>
            <p:nvPr/>
          </p:nvSpPr>
          <p:spPr>
            <a:xfrm>
              <a:off x="8830913" y="3563431"/>
              <a:ext cx="2177593" cy="1200329"/>
            </a:xfrm>
            <a:prstGeom prst="rect">
              <a:avLst/>
            </a:prstGeom>
            <a:noFill/>
          </p:spPr>
          <p:txBody>
            <a:bodyPr wrap="square" rtlCol="0">
              <a:spAutoFit/>
            </a:bodyPr>
            <a:lstStyle/>
            <a:p>
              <a:pPr algn="ctr"/>
              <a:r>
                <a:rPr lang="sv-SE" b="1" dirty="0">
                  <a:solidFill>
                    <a:schemeClr val="tx2"/>
                  </a:solidFill>
                </a:rPr>
                <a:t>Reseplaneraren visar var det går </a:t>
              </a:r>
              <a:br>
                <a:rPr lang="sv-SE" b="1" dirty="0">
                  <a:solidFill>
                    <a:schemeClr val="tx2"/>
                  </a:solidFill>
                </a:rPr>
              </a:br>
              <a:r>
                <a:rPr lang="sv-SE" b="1" dirty="0">
                  <a:solidFill>
                    <a:schemeClr val="tx2"/>
                  </a:solidFill>
                </a:rPr>
                <a:t>att köpa biljett </a:t>
              </a:r>
              <a:br>
                <a:rPr lang="sv-SE" b="1" dirty="0">
                  <a:solidFill>
                    <a:schemeClr val="tx2"/>
                  </a:solidFill>
                </a:rPr>
              </a:br>
              <a:r>
                <a:rPr lang="sv-SE" b="1" dirty="0">
                  <a:solidFill>
                    <a:schemeClr val="tx2"/>
                  </a:solidFill>
                </a:rPr>
                <a:t>med blipp!</a:t>
              </a:r>
            </a:p>
          </p:txBody>
        </p:sp>
      </p:grpSp>
    </p:spTree>
    <p:extLst>
      <p:ext uri="{BB962C8B-B14F-4D97-AF65-F5344CB8AC3E}">
        <p14:creationId xmlns:p14="http://schemas.microsoft.com/office/powerpoint/2010/main" val="2027126390"/>
      </p:ext>
    </p:extLst>
  </p:cSld>
  <p:clrMapOvr>
    <a:masterClrMapping/>
  </p:clrMapOvr>
</p:sld>
</file>

<file path=ppt/theme/theme1.xml><?xml version="1.0" encoding="utf-8"?>
<a:theme xmlns:a="http://schemas.openxmlformats.org/drawingml/2006/main" name="Västtrafik">
  <a:themeElements>
    <a:clrScheme name="Västtrafik">
      <a:dk1>
        <a:sysClr val="windowText" lastClr="000000"/>
      </a:dk1>
      <a:lt1>
        <a:sysClr val="window" lastClr="FFFFFF"/>
      </a:lt1>
      <a:dk2>
        <a:srgbClr val="3C4650"/>
      </a:dk2>
      <a:lt2>
        <a:srgbClr val="F0F8FA"/>
      </a:lt2>
      <a:accent1>
        <a:srgbClr val="009DDB"/>
      </a:accent1>
      <a:accent2>
        <a:srgbClr val="3AAA3D"/>
      </a:accent2>
      <a:accent3>
        <a:srgbClr val="E76B18"/>
      </a:accent3>
      <a:accent4>
        <a:srgbClr val="00394D"/>
      </a:accent4>
      <a:accent5>
        <a:srgbClr val="A5449A"/>
      </a:accent5>
      <a:accent6>
        <a:srgbClr val="0071C1"/>
      </a:accent6>
      <a:hlink>
        <a:srgbClr val="009DDB"/>
      </a:hlink>
      <a:folHlink>
        <a:srgbClr val="3AAA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2021" id="{6C78499D-7121-BA40-9610-15793C1FCDE3}" vid="{3666420F-1780-BB48-A195-E76B755479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350" row="1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4AA76B7-9CC6-4D99-820D-ED01EF896A72}">
  <we:reference id="7535a5e5-1a53-4c27-a28c-f0f9fd23e10a" version="1.0.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1DA6E87-B942-4519-8304-90D549B7ABFF}">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17798c2e-8ec6-411a-92bf-42cada8c5360"/>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Västtrafik</Template>
  <TotalTime>15905</TotalTime>
  <Words>1709</Words>
  <Application>Microsoft Office PowerPoint</Application>
  <PresentationFormat>Bredbild</PresentationFormat>
  <Paragraphs>167</Paragraphs>
  <Slides>22</Slides>
  <Notes>19</Notes>
  <HiddenSlides>0</HiddenSlides>
  <MMClips>1</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Calibri</vt:lpstr>
      <vt:lpstr>Helvetica</vt:lpstr>
      <vt:lpstr>Västtrafik</vt:lpstr>
      <vt:lpstr>Nyhet! Blippa betalkortet och res.</vt:lpstr>
      <vt:lpstr>Det ska vara enkelt att resa hållbart, ju (vår affärsidé).</vt:lpstr>
      <vt:lpstr> Snart går det att resa med biljetten på betalkortet i zon A!</vt:lpstr>
      <vt:lpstr>För alla spontana, ovana och bekväma resenärer.</vt:lpstr>
      <vt:lpstr>Kortläsaren utrustas med en blippfunktion.</vt:lpstr>
      <vt:lpstr>Så här funkar det.</vt:lpstr>
      <vt:lpstr>”Blippa vid varje byte! Då ser du om du  har en giltig biljett och kan resa färdigt på samma fordon, även om giltighetstiden på biljetten  gått ut.”  </vt:lpstr>
      <vt:lpstr>Så här funkar det (1).</vt:lpstr>
      <vt:lpstr>Så här funkar det (2).</vt:lpstr>
      <vt:lpstr>Viktigt att bara visa betalkortet för läsaren,  inte hela plånboken.</vt:lpstr>
      <vt:lpstr>Blipp i förarskärmen.</vt:lpstr>
      <vt:lpstr>Felmeddelanden i kortläsaren. </vt:lpstr>
      <vt:lpstr> Resenären får information om att biljetten är giltig eller ogiltig, inget annat.  </vt:lpstr>
      <vt:lpstr>Så här låter kortläsaren när du blippar.</vt:lpstr>
      <vt:lpstr>Hur gör vi på linjer som kör in och ut ur zon A?</vt:lpstr>
      <vt:lpstr>Alltså! Det går att resa med biljetten på  betalkortet i zon A på alla fordon som har kortläsare med blippsymbol.  </vt:lpstr>
      <vt:lpstr>Klart att blippa i mars.</vt:lpstr>
      <vt:lpstr>Så berättar vi för resenärerna.</vt:lpstr>
      <vt:lpstr>Frågor och svar (1).</vt:lpstr>
      <vt:lpstr>Frågor och svar (2).</vt:lpstr>
      <vt:lpstr>Viktigast för resenärerna att veta  (kort repetition!)</vt:lpstr>
      <vt:lpstr>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Elisabeth Berlander</dc:creator>
  <cp:lastModifiedBy>My Wikman Åbom</cp:lastModifiedBy>
  <cp:revision>705</cp:revision>
  <dcterms:created xsi:type="dcterms:W3CDTF">2022-02-07T16:03:58Z</dcterms:created>
  <dcterms:modified xsi:type="dcterms:W3CDTF">2023-03-07T09:40:08Z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